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61" r:id="rId2"/>
    <p:sldId id="307" r:id="rId3"/>
    <p:sldId id="257" r:id="rId4"/>
    <p:sldId id="260" r:id="rId5"/>
    <p:sldId id="299" r:id="rId6"/>
    <p:sldId id="270" r:id="rId7"/>
    <p:sldId id="271" r:id="rId8"/>
    <p:sldId id="309" r:id="rId9"/>
    <p:sldId id="310" r:id="rId10"/>
    <p:sldId id="263" r:id="rId11"/>
    <p:sldId id="264" r:id="rId12"/>
    <p:sldId id="278" r:id="rId13"/>
    <p:sldId id="266" r:id="rId14"/>
    <p:sldId id="267" r:id="rId15"/>
    <p:sldId id="268" r:id="rId16"/>
    <p:sldId id="303" r:id="rId17"/>
    <p:sldId id="281" r:id="rId18"/>
    <p:sldId id="269" r:id="rId19"/>
    <p:sldId id="287" r:id="rId20"/>
    <p:sldId id="283" r:id="rId21"/>
    <p:sldId id="286" r:id="rId22"/>
    <p:sldId id="291" r:id="rId23"/>
    <p:sldId id="276" r:id="rId24"/>
    <p:sldId id="292" r:id="rId25"/>
    <p:sldId id="298" r:id="rId26"/>
    <p:sldId id="273" r:id="rId27"/>
    <p:sldId id="284" r:id="rId28"/>
    <p:sldId id="285" r:id="rId29"/>
    <p:sldId id="294" r:id="rId30"/>
    <p:sldId id="288" r:id="rId31"/>
    <p:sldId id="295" r:id="rId32"/>
    <p:sldId id="289" r:id="rId33"/>
    <p:sldId id="290" r:id="rId34"/>
    <p:sldId id="304" r:id="rId35"/>
    <p:sldId id="296" r:id="rId36"/>
    <p:sldId id="305" r:id="rId37"/>
    <p:sldId id="302" r:id="rId38"/>
    <p:sldId id="301" r:id="rId39"/>
    <p:sldId id="308" r:id="rId40"/>
    <p:sldId id="31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2FA"/>
    <a:srgbClr val="146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8435" autoAdjust="0"/>
  </p:normalViewPr>
  <p:slideViewPr>
    <p:cSldViewPr snapToGrid="0">
      <p:cViewPr varScale="1">
        <p:scale>
          <a:sx n="80" d="100"/>
          <a:sy n="80" d="100"/>
        </p:scale>
        <p:origin x="797"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32027-84B8-5844-B120-966A998D57D2}" type="datetimeFigureOut">
              <a:rPr lang="en-US" smtClean="0"/>
              <a:t>10/30/2015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FBC5ED-9F77-7441-89EB-CA86C69877DE}" type="slidenum">
              <a:rPr lang="en-US" smtClean="0"/>
              <a:t>‹#›</a:t>
            </a:fld>
            <a:endParaRPr lang="en-US"/>
          </a:p>
        </p:txBody>
      </p:sp>
    </p:spTree>
    <p:extLst>
      <p:ext uri="{BB962C8B-B14F-4D97-AF65-F5344CB8AC3E}">
        <p14:creationId xmlns:p14="http://schemas.microsoft.com/office/powerpoint/2010/main" val="3479037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cbi.nlm.nih.gov/pubmed/25786912?dopt=Abstra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ubmed/25786912?dopt=Abstrac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was</a:t>
            </a:r>
            <a:r>
              <a:rPr lang="en-US" baseline="0" dirty="0" smtClean="0"/>
              <a:t> given October 29, 2015 in Taormina, Italy at the 7</a:t>
            </a:r>
            <a:r>
              <a:rPr lang="en-US" baseline="30000" dirty="0" smtClean="0"/>
              <a:t>th</a:t>
            </a:r>
            <a:r>
              <a:rPr lang="en-US" baseline="0" dirty="0" smtClean="0"/>
              <a:t> International Conference for EBHC Teachers and Developers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a:t>
            </a:fld>
            <a:endParaRPr lang="en-US"/>
          </a:p>
        </p:txBody>
      </p:sp>
    </p:spTree>
    <p:extLst>
      <p:ext uri="{BB962C8B-B14F-4D97-AF65-F5344CB8AC3E}">
        <p14:creationId xmlns:p14="http://schemas.microsoft.com/office/powerpoint/2010/main" val="2599626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published this story in </a:t>
            </a:r>
            <a:r>
              <a:rPr lang="en-US" sz="1200" b="0" i="0" u="none" strike="noStrike" kern="1200" dirty="0" smtClean="0">
                <a:solidFill>
                  <a:schemeClr val="tx1"/>
                </a:solidFill>
                <a:effectLst/>
                <a:latin typeface="+mn-lt"/>
                <a:ea typeface="+mn-ea"/>
                <a:cs typeface="+mn-cs"/>
                <a:hlinkClick r:id="rId3"/>
              </a:rPr>
              <a:t>BMJ 2015 Mar 17;350:h1075</a:t>
            </a:r>
            <a:r>
              <a:rPr lang="en-US" sz="1200" b="0" i="0" u="none" strike="noStrike"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10</a:t>
            </a:fld>
            <a:endParaRPr lang="en-US"/>
          </a:p>
        </p:txBody>
      </p:sp>
    </p:spTree>
    <p:extLst>
      <p:ext uri="{BB962C8B-B14F-4D97-AF65-F5344CB8AC3E}">
        <p14:creationId xmlns:p14="http://schemas.microsoft.com/office/powerpoint/2010/main" val="4134682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Systematic reviewers and guideline</a:t>
            </a:r>
            <a:r>
              <a:rPr lang="en-US" baseline="0" dirty="0" smtClean="0"/>
              <a:t> developers are trying to help determine the most accurate information and improve care.  Why are the results so different than the original data would suggest?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11</a:t>
            </a:fld>
            <a:endParaRPr lang="en-US"/>
          </a:p>
        </p:txBody>
      </p:sp>
    </p:spTree>
    <p:extLst>
      <p:ext uri="{BB962C8B-B14F-4D97-AF65-F5344CB8AC3E}">
        <p14:creationId xmlns:p14="http://schemas.microsoft.com/office/powerpoint/2010/main" val="291285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best</a:t>
            </a:r>
            <a:r>
              <a:rPr lang="en-US" baseline="0" dirty="0" smtClean="0"/>
              <a:t> presented in 3 stages: 1) show the top picture and explain the multiple steps from research to practice, 2) show the bottom picture and ask how the picture differ, 3) note the bias introduced dearly and how it could be difficult to see how it appears later on</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12</a:t>
            </a:fld>
            <a:endParaRPr lang="en-US"/>
          </a:p>
        </p:txBody>
      </p:sp>
    </p:spTree>
    <p:extLst>
      <p:ext uri="{BB962C8B-B14F-4D97-AF65-F5344CB8AC3E}">
        <p14:creationId xmlns:p14="http://schemas.microsoft.com/office/powerpoint/2010/main" val="337860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NINDS</a:t>
            </a:r>
            <a:r>
              <a:rPr lang="en-US" baseline="0" dirty="0" smtClean="0"/>
              <a:t> trial “established” efficacy for </a:t>
            </a:r>
            <a:r>
              <a:rPr lang="en-US" baseline="0" dirty="0" err="1" smtClean="0"/>
              <a:t>thrombolytics</a:t>
            </a:r>
            <a:r>
              <a:rPr lang="en-US" baseline="0" dirty="0" smtClean="0"/>
              <a:t> up to 3 hours after stroke (if you accept establishing such a thing based on one trial with potential baseline differences).  Based on this trial guidelines and standard practice became use of </a:t>
            </a:r>
            <a:r>
              <a:rPr lang="en-US" baseline="0" dirty="0" err="1" smtClean="0"/>
              <a:t>thrombolytics</a:t>
            </a:r>
            <a:r>
              <a:rPr lang="en-US" baseline="0" dirty="0" smtClean="0"/>
              <a:t> up to 3 hours after stroke.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13</a:t>
            </a:fld>
            <a:endParaRPr lang="en-US"/>
          </a:p>
        </p:txBody>
      </p:sp>
    </p:spTree>
    <p:extLst>
      <p:ext uri="{BB962C8B-B14F-4D97-AF65-F5344CB8AC3E}">
        <p14:creationId xmlns:p14="http://schemas.microsoft.com/office/powerpoint/2010/main" val="1650516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1999 a well-done trial attempted to extend the use of </a:t>
            </a:r>
            <a:r>
              <a:rPr lang="en-US" dirty="0" err="1" smtClean="0"/>
              <a:t>thrombolytics</a:t>
            </a:r>
            <a:r>
              <a:rPr lang="en-US" dirty="0" smtClean="0"/>
              <a:t> beyond 3 hours, and found no benefit</a:t>
            </a:r>
            <a:r>
              <a:rPr lang="en-US" baseline="0" dirty="0" smtClean="0"/>
              <a:t> but increased harm.</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14</a:t>
            </a:fld>
            <a:endParaRPr lang="en-US"/>
          </a:p>
        </p:txBody>
      </p:sp>
    </p:spTree>
    <p:extLst>
      <p:ext uri="{BB962C8B-B14F-4D97-AF65-F5344CB8AC3E}">
        <p14:creationId xmlns:p14="http://schemas.microsoft.com/office/powerpoint/2010/main" val="57281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2008 the ECASS III trial evaluated </a:t>
            </a:r>
            <a:r>
              <a:rPr lang="en-US" dirty="0" err="1" smtClean="0"/>
              <a:t>thrombolytics</a:t>
            </a:r>
            <a:r>
              <a:rPr lang="en-US" dirty="0" smtClean="0"/>
              <a:t> 3-4.5 hours after stroke and found benefit which</a:t>
            </a:r>
            <a:r>
              <a:rPr lang="en-US" baseline="0" dirty="0" smtClean="0"/>
              <a:t> appeared to outweigh the harm.  Based on this one trial guidelines started in 2009 to set </a:t>
            </a:r>
            <a:r>
              <a:rPr lang="en-US" baseline="0" dirty="0" err="1" smtClean="0"/>
              <a:t>thrombolytics</a:t>
            </a:r>
            <a:r>
              <a:rPr lang="en-US" baseline="0" dirty="0" smtClean="0"/>
              <a:t> up to 4.5 hours after stroke as the standard of care in stroke management.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15</a:t>
            </a:fld>
            <a:endParaRPr lang="en-US"/>
          </a:p>
        </p:txBody>
      </p:sp>
    </p:spTree>
    <p:extLst>
      <p:ext uri="{BB962C8B-B14F-4D97-AF65-F5344CB8AC3E}">
        <p14:creationId xmlns:p14="http://schemas.microsoft.com/office/powerpoint/2010/main" val="51060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if you like at the body of evidence we had 2 major trials with inconsistent results – at best we have substantial inconsistency and uncertainty and we are not ready to recommend extending thrombolytic use after 3 hours.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16</a:t>
            </a:fld>
            <a:endParaRPr lang="en-US"/>
          </a:p>
        </p:txBody>
      </p:sp>
    </p:spTree>
    <p:extLst>
      <p:ext uri="{BB962C8B-B14F-4D97-AF65-F5344CB8AC3E}">
        <p14:creationId xmlns:p14="http://schemas.microsoft.com/office/powerpoint/2010/main" val="391762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is important to go back to</a:t>
            </a:r>
            <a:r>
              <a:rPr lang="en-US" baseline="0" dirty="0" smtClean="0"/>
              <a:t> the ECASS III trial and conduct a critical appraisal of all the factors that may influence reliability of the results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17</a:t>
            </a:fld>
            <a:endParaRPr lang="en-US"/>
          </a:p>
        </p:txBody>
      </p:sp>
    </p:spTree>
    <p:extLst>
      <p:ext uri="{BB962C8B-B14F-4D97-AF65-F5344CB8AC3E}">
        <p14:creationId xmlns:p14="http://schemas.microsoft.com/office/powerpoint/2010/main" val="3155487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a:t>
            </a:r>
            <a:r>
              <a:rPr lang="en-US" baseline="0" dirty="0" smtClean="0"/>
              <a:t> trial report for ECASS III noted an imbalance at baseline in the history of prior stroke (occurring in 7.7% of the thrombolytic group and 14.1% of the placebo group).  This imbalance was presented as not statistically significant and not influencing the primary efficacy analysis.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18</a:t>
            </a:fld>
            <a:endParaRPr lang="en-US"/>
          </a:p>
        </p:txBody>
      </p:sp>
    </p:spTree>
    <p:extLst>
      <p:ext uri="{BB962C8B-B14F-4D97-AF65-F5344CB8AC3E}">
        <p14:creationId xmlns:p14="http://schemas.microsoft.com/office/powerpoint/2010/main" val="35211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(6 years after the 2008 publication) the imbalance</a:t>
            </a:r>
            <a:r>
              <a:rPr lang="en-US" baseline="0" dirty="0" smtClean="0"/>
              <a:t> in history of stroke was reported to be statistically significant and the letter in a different journal noted “The online version of the article was changed last year to reflect the actual p value of 0.003, as opposed to the originally published p value of 0.03.”</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19</a:t>
            </a:fld>
            <a:endParaRPr lang="en-US"/>
          </a:p>
        </p:txBody>
      </p:sp>
    </p:spTree>
    <p:extLst>
      <p:ext uri="{BB962C8B-B14F-4D97-AF65-F5344CB8AC3E}">
        <p14:creationId xmlns:p14="http://schemas.microsoft.com/office/powerpoint/2010/main" val="156068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Alper created DynaMed which systematically monitors clinical</a:t>
            </a:r>
            <a:r>
              <a:rPr lang="en-US" baseline="0" dirty="0" smtClean="0"/>
              <a:t> research results, critically appraises the evidence, objectively reports the findings, and synthesizes results for presentation for use by health care professionals at the point of care to rapidly find current reliable clinical decision support. DynaMed was not directly mentioned in the presentation but the work of DynaMed is how the content discussed was discovered.  A potential intellectual competing interest is that Alper and colleagues published these concepts in </a:t>
            </a:r>
            <a:r>
              <a:rPr lang="en-US" sz="1200" b="0" i="0" u="none" strike="noStrike" kern="1200" dirty="0" smtClean="0">
                <a:solidFill>
                  <a:schemeClr val="tx1"/>
                </a:solidFill>
                <a:effectLst/>
                <a:latin typeface="+mn-lt"/>
                <a:ea typeface="+mn-ea"/>
                <a:cs typeface="+mn-cs"/>
                <a:hlinkClick r:id="rId3"/>
              </a:rPr>
              <a:t>BMJ 2015 Mar 17;350:h1075</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a:t>
            </a:fld>
            <a:endParaRPr lang="en-US"/>
          </a:p>
        </p:txBody>
      </p:sp>
    </p:spTree>
    <p:extLst>
      <p:ext uri="{BB962C8B-B14F-4D97-AF65-F5344CB8AC3E}">
        <p14:creationId xmlns:p14="http://schemas.microsoft.com/office/powerpoint/2010/main" val="62806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the ECASS III trial finds</a:t>
            </a:r>
            <a:r>
              <a:rPr lang="en-US" baseline="0" dirty="0" smtClean="0"/>
              <a:t> Table 2 with the corrected p value BUT there was no change to the text of the article or re-analysis regarding the influence of this baseline difference on the overall results.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20</a:t>
            </a:fld>
            <a:endParaRPr lang="en-US"/>
          </a:p>
        </p:txBody>
      </p:sp>
    </p:spTree>
    <p:extLst>
      <p:ext uri="{BB962C8B-B14F-4D97-AF65-F5344CB8AC3E}">
        <p14:creationId xmlns:p14="http://schemas.microsoft.com/office/powerpoint/2010/main" val="315948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reanalysis done by others,</a:t>
            </a:r>
            <a:r>
              <a:rPr lang="en-US" baseline="0" dirty="0" smtClean="0"/>
              <a:t> limited to the 89% of patients in ECASS III without a history of prior stroke, found no significant difference in the primary outcome.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21</a:t>
            </a:fld>
            <a:endParaRPr lang="en-US"/>
          </a:p>
        </p:txBody>
      </p:sp>
    </p:spTree>
    <p:extLst>
      <p:ext uri="{BB962C8B-B14F-4D97-AF65-F5344CB8AC3E}">
        <p14:creationId xmlns:p14="http://schemas.microsoft.com/office/powerpoint/2010/main" val="194289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2 major trials with inconsistent results, and the trial</a:t>
            </a:r>
            <a:r>
              <a:rPr lang="en-US" baseline="0" dirty="0" smtClean="0"/>
              <a:t> finding benefit may not be supportive of benefit after adjustment for baseline differences.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22</a:t>
            </a:fld>
            <a:endParaRPr lang="en-US"/>
          </a:p>
        </p:txBody>
      </p:sp>
    </p:spTree>
    <p:extLst>
      <p:ext uri="{BB962C8B-B14F-4D97-AF65-F5344CB8AC3E}">
        <p14:creationId xmlns:p14="http://schemas.microsoft.com/office/powerpoint/2010/main" val="3917620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an individual patient</a:t>
            </a:r>
            <a:r>
              <a:rPr lang="en-US" baseline="0" dirty="0" smtClean="0"/>
              <a:t> data meta-analysis provide more clear and accurate results than looking at the trials individually?</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23</a:t>
            </a:fld>
            <a:endParaRPr lang="en-US"/>
          </a:p>
        </p:txBody>
      </p:sp>
    </p:spTree>
    <p:extLst>
      <p:ext uri="{BB962C8B-B14F-4D97-AF65-F5344CB8AC3E}">
        <p14:creationId xmlns:p14="http://schemas.microsoft.com/office/powerpoint/2010/main" val="2640096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analysis was done</a:t>
            </a:r>
            <a:r>
              <a:rPr lang="en-US" baseline="0" dirty="0" smtClean="0"/>
              <a:t> in 2010 with most trials not finding benefit, and the trials finding benefit having some baseline difference concerns, yet the overall analysis reported significant benefit.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24</a:t>
            </a:fld>
            <a:endParaRPr lang="en-US"/>
          </a:p>
        </p:txBody>
      </p:sp>
    </p:spTree>
    <p:extLst>
      <p:ext uri="{BB962C8B-B14F-4D97-AF65-F5344CB8AC3E}">
        <p14:creationId xmlns:p14="http://schemas.microsoft.com/office/powerpoint/2010/main" val="55399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subgroup analysis for 3-4.5 hours (in which ECASS III was the only data to support benefit and it could be questioned regarding baseline differences) still reported</a:t>
            </a:r>
            <a:r>
              <a:rPr lang="en-US" baseline="0" dirty="0" smtClean="0"/>
              <a:t> a significant benefit for </a:t>
            </a:r>
            <a:r>
              <a:rPr lang="en-US" baseline="0" dirty="0" err="1" smtClean="0"/>
              <a:t>thrombolytics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25</a:t>
            </a:fld>
            <a:endParaRPr lang="en-US"/>
          </a:p>
        </p:txBody>
      </p:sp>
    </p:spTree>
    <p:extLst>
      <p:ext uri="{BB962C8B-B14F-4D97-AF65-F5344CB8AC3E}">
        <p14:creationId xmlns:p14="http://schemas.microsoft.com/office/powerpoint/2010/main" val="241976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may</a:t>
            </a:r>
            <a:r>
              <a:rPr lang="en-US" baseline="0" dirty="0" smtClean="0"/>
              <a:t> still think there is overall benefit in 2010 based on the meta-analysis.  In 2012 the largest trial to date is published – IST-3 with &gt; 3,000 patients.  The trial was not blinded (no placebo control) and included patients not already “established” to benefit from </a:t>
            </a:r>
            <a:r>
              <a:rPr lang="en-US" baseline="0" dirty="0" err="1" smtClean="0"/>
              <a:t>thrombolytics</a:t>
            </a:r>
            <a:r>
              <a:rPr lang="en-US" baseline="0" dirty="0" smtClean="0"/>
              <a:t> by local guidelines, so in actuality the groups at 0-3 hours, 3-4.5 hours, and 4.5-6 hours are not similar and this may be more properly considered as 3 different trials.   Anyway there was no difference in the primary outcome so no overall benefit suggested but a secondary outcome was reported with a statistically significant finding suggesting benefit and there was a 4% absolute increase in mortality at 7 days.  The authors concluded “despite the early hazards, thrombolysis within 6 hours improves functional outcome”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26</a:t>
            </a:fld>
            <a:endParaRPr lang="en-US"/>
          </a:p>
        </p:txBody>
      </p:sp>
    </p:spTree>
    <p:extLst>
      <p:ext uri="{BB962C8B-B14F-4D97-AF65-F5344CB8AC3E}">
        <p14:creationId xmlns:p14="http://schemas.microsoft.com/office/powerpoint/2010/main" val="2473258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a:t>
            </a:r>
            <a:r>
              <a:rPr lang="en-US" baseline="0" dirty="0" smtClean="0"/>
              <a:t>g at the subgroup of patients treated 3-4.5 hours after stroke in IST-3 the functional outcome (alive and independent at 6 months) was LESS LIKELY with </a:t>
            </a:r>
            <a:r>
              <a:rPr lang="en-US" baseline="0" dirty="0" err="1" smtClean="0"/>
              <a:t>thrombolytics</a:t>
            </a:r>
            <a:r>
              <a:rPr lang="en-US" baseline="0" dirty="0" smtClean="0"/>
              <a:t>.  This substantial signal of harm was ignored as it did not appear statistically significant.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27</a:t>
            </a:fld>
            <a:endParaRPr lang="en-US"/>
          </a:p>
        </p:txBody>
      </p:sp>
    </p:spTree>
    <p:extLst>
      <p:ext uri="{BB962C8B-B14F-4D97-AF65-F5344CB8AC3E}">
        <p14:creationId xmlns:p14="http://schemas.microsoft.com/office/powerpoint/2010/main" val="2300729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did not appear statistically significant by using a 99% confidence interval.  The protocol for IST-3 specified</a:t>
            </a:r>
            <a:r>
              <a:rPr lang="en-US" baseline="0" dirty="0" smtClean="0"/>
              <a:t> no adjustments for multiple testing would be made and results would be reported using 95% confidence intervals.  But it was reported with 99% confidence intervals, making a statistically significant finding appear non-significant.</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28</a:t>
            </a:fld>
            <a:endParaRPr lang="en-US"/>
          </a:p>
        </p:txBody>
      </p:sp>
    </p:spTree>
    <p:extLst>
      <p:ext uri="{BB962C8B-B14F-4D97-AF65-F5344CB8AC3E}">
        <p14:creationId xmlns:p14="http://schemas.microsoft.com/office/powerpoint/2010/main" val="2486551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with a 2010 meta-analysis finding</a:t>
            </a:r>
            <a:r>
              <a:rPr lang="en-US" baseline="0" dirty="0" smtClean="0"/>
              <a:t> a benefit in functional outcome (NNT 15, assuming you believe that data) and a new trial finding a harm in terms of the functional outcome (NNH 16) what is the overall result for using </a:t>
            </a:r>
            <a:r>
              <a:rPr lang="en-US" baseline="0" dirty="0" err="1" smtClean="0"/>
              <a:t>throbmolytics</a:t>
            </a:r>
            <a:r>
              <a:rPr lang="en-US" baseline="0" dirty="0" smtClean="0"/>
              <a:t> 3-4.5 hours after stroke?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29</a:t>
            </a:fld>
            <a:endParaRPr lang="en-US"/>
          </a:p>
        </p:txBody>
      </p:sp>
    </p:spTree>
    <p:extLst>
      <p:ext uri="{BB962C8B-B14F-4D97-AF65-F5344CB8AC3E}">
        <p14:creationId xmlns:p14="http://schemas.microsoft.com/office/powerpoint/2010/main" val="88181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Stroke</a:t>
            </a:r>
            <a:r>
              <a:rPr lang="en-US" baseline="0" dirty="0" smtClean="0"/>
              <a:t> is common and until recently (with evidence supporting efficacy of endovascular therapy) thrombolysis was the only therapy in the acute setting specifically expected to change the causative factors leading to stroke.  If you only have one tool in your toolbox….</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a:t>
            </a:fld>
            <a:endParaRPr lang="en-US"/>
          </a:p>
        </p:txBody>
      </p:sp>
    </p:spTree>
    <p:extLst>
      <p:ext uri="{BB962C8B-B14F-4D97-AF65-F5344CB8AC3E}">
        <p14:creationId xmlns:p14="http://schemas.microsoft.com/office/powerpoint/2010/main" val="261591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2014 meta-analysis combines</a:t>
            </a:r>
            <a:r>
              <a:rPr lang="en-US" baseline="0" dirty="0" smtClean="0"/>
              <a:t> IST-3 to the 2010 meta-analysis and finds overall benefit, and finds benefit in the subgroup treated at 3-4.5 hours.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30</a:t>
            </a:fld>
            <a:endParaRPr lang="en-US"/>
          </a:p>
        </p:txBody>
      </p:sp>
    </p:spTree>
    <p:extLst>
      <p:ext uri="{BB962C8B-B14F-4D97-AF65-F5344CB8AC3E}">
        <p14:creationId xmlns:p14="http://schemas.microsoft.com/office/powerpoint/2010/main" val="614612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differences in the data elements considered in the 2010 meta-analysis and the IST-3 trial, but it seems implausible that combining them for the 3-4.5 hours subgroup would still lead to an overall result in 2014 that was not only beneficial, but statistically significant as reported.</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31</a:t>
            </a:fld>
            <a:endParaRPr lang="en-US"/>
          </a:p>
        </p:txBody>
      </p:sp>
    </p:spTree>
    <p:extLst>
      <p:ext uri="{BB962C8B-B14F-4D97-AF65-F5344CB8AC3E}">
        <p14:creationId xmlns:p14="http://schemas.microsoft.com/office/powerpoint/2010/main" val="420891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a:t>
            </a:r>
            <a:r>
              <a:rPr lang="en-US" baseline="0" dirty="0" smtClean="0"/>
              <a:t> of the protocol for the 2014 individual patient data meta-analysis finds a </a:t>
            </a:r>
            <a:r>
              <a:rPr lang="en-US" baseline="0" dirty="0" err="1" smtClean="0"/>
              <a:t>prespecified</a:t>
            </a:r>
            <a:r>
              <a:rPr lang="en-US" baseline="0" dirty="0" smtClean="0"/>
              <a:t> approach designed to avoid the possibility that the IST-3 trial data might “dilute substantially” the results of the prior meta-analysis.   So what does this mean for how the data was combined and analyzed?  And what is the purpose of the 2014 meta-analysis?   If not designed to tell us about the efficacy in subgroups of patients or in the overall effect, then what is the purpose of the meta-analysis and what should we do with the results?</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32</a:t>
            </a:fld>
            <a:endParaRPr lang="en-US"/>
          </a:p>
        </p:txBody>
      </p:sp>
    </p:spTree>
    <p:extLst>
      <p:ext uri="{BB962C8B-B14F-4D97-AF65-F5344CB8AC3E}">
        <p14:creationId xmlns:p14="http://schemas.microsoft.com/office/powerpoint/2010/main" val="3279674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could see how each trial contributes to the results, and the quality of each trial, then we could understand</a:t>
            </a:r>
            <a:r>
              <a:rPr lang="en-US" baseline="0" dirty="0" smtClean="0"/>
              <a:t> if the data is consistent or inconsistent and this would help us know how reliable any results may be.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33</a:t>
            </a:fld>
            <a:endParaRPr lang="en-US"/>
          </a:p>
        </p:txBody>
      </p:sp>
    </p:spTree>
    <p:extLst>
      <p:ext uri="{BB962C8B-B14F-4D97-AF65-F5344CB8AC3E}">
        <p14:creationId xmlns:p14="http://schemas.microsoft.com/office/powerpoint/2010/main" val="112127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2">
                    <a:lumMod val="60000"/>
                    <a:lumOff val="40000"/>
                  </a:schemeClr>
                </a:solidFill>
              </a:rPr>
              <a:t>But this data is not available.</a:t>
            </a:r>
            <a:endParaRPr lang="en-US" dirty="0">
              <a:solidFill>
                <a:schemeClr val="bg2">
                  <a:lumMod val="60000"/>
                  <a:lumOff val="40000"/>
                </a:schemeClr>
              </a:solidFill>
            </a:endParaRPr>
          </a:p>
        </p:txBody>
      </p:sp>
      <p:sp>
        <p:nvSpPr>
          <p:cNvPr id="4" name="Slide Number Placeholder 3"/>
          <p:cNvSpPr>
            <a:spLocks noGrp="1"/>
          </p:cNvSpPr>
          <p:nvPr>
            <p:ph type="sldNum" sz="quarter" idx="10"/>
          </p:nvPr>
        </p:nvSpPr>
        <p:spPr/>
        <p:txBody>
          <a:bodyPr/>
          <a:lstStyle/>
          <a:p>
            <a:fld id="{DFFBC5ED-9F77-7441-89EB-CA86C69877DE}" type="slidenum">
              <a:rPr lang="en-US" smtClean="0"/>
              <a:t>34</a:t>
            </a:fld>
            <a:endParaRPr lang="en-US"/>
          </a:p>
        </p:txBody>
      </p:sp>
    </p:spTree>
    <p:extLst>
      <p:ext uri="{BB962C8B-B14F-4D97-AF65-F5344CB8AC3E}">
        <p14:creationId xmlns:p14="http://schemas.microsoft.com/office/powerpoint/2010/main" val="221955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Cochrane review in 2014</a:t>
            </a:r>
            <a:r>
              <a:rPr lang="en-US" baseline="0" dirty="0" smtClean="0"/>
              <a:t> looked at </a:t>
            </a:r>
            <a:r>
              <a:rPr lang="en-US" baseline="0" dirty="0" err="1" smtClean="0"/>
              <a:t>thrombolytics</a:t>
            </a:r>
            <a:r>
              <a:rPr lang="en-US" baseline="0" dirty="0" smtClean="0"/>
              <a:t> for acute stroke and also concludes it improves outcomes up to 4.5 hours after stroke.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35</a:t>
            </a:fld>
            <a:endParaRPr lang="en-US"/>
          </a:p>
        </p:txBody>
      </p:sp>
    </p:spTree>
    <p:extLst>
      <p:ext uri="{BB962C8B-B14F-4D97-AF65-F5344CB8AC3E}">
        <p14:creationId xmlns:p14="http://schemas.microsoft.com/office/powerpoint/2010/main" val="1480971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data in the Cochrane review does not substantiate</a:t>
            </a:r>
            <a:r>
              <a:rPr lang="en-US" baseline="0" dirty="0" smtClean="0"/>
              <a:t> the conclusion.  The conclusion was derived by referring to the individual patient data meta-analysis.  The analyses reported in the Cochrane review consistently show improvements in functional outcome without a significant increase in death when looking at </a:t>
            </a:r>
            <a:r>
              <a:rPr lang="en-US" baseline="0" dirty="0" err="1" smtClean="0"/>
              <a:t>thrombolytics</a:t>
            </a:r>
            <a:r>
              <a:rPr lang="en-US" baseline="0" dirty="0" smtClean="0"/>
              <a:t> use &lt; 3 hours after stroke, AND CONSISTENTLY SHOW no significant difference in functional outcome and an increase in death for use of </a:t>
            </a:r>
            <a:r>
              <a:rPr lang="en-US" baseline="0" dirty="0" err="1" smtClean="0"/>
              <a:t>thromboltyics</a:t>
            </a:r>
            <a:r>
              <a:rPr lang="en-US" baseline="0" dirty="0" smtClean="0"/>
              <a:t> 3-6 hours after stroke.  The 4.5 hour cutoff was not directly covered with analyses in the Cochrane review.</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36</a:t>
            </a:fld>
            <a:endParaRPr lang="en-US"/>
          </a:p>
        </p:txBody>
      </p:sp>
    </p:spTree>
    <p:extLst>
      <p:ext uri="{BB962C8B-B14F-4D97-AF65-F5344CB8AC3E}">
        <p14:creationId xmlns:p14="http://schemas.microsoft.com/office/powerpoint/2010/main" val="1638317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bias in</a:t>
            </a:r>
            <a:r>
              <a:rPr lang="en-US" baseline="0" dirty="0" smtClean="0"/>
              <a:t> the original trial reporting and synthesis of this data can have profound effects on guideline recommendations and clinical practice.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37</a:t>
            </a:fld>
            <a:endParaRPr lang="en-US"/>
          </a:p>
        </p:txBody>
      </p:sp>
    </p:spTree>
    <p:extLst>
      <p:ext uri="{BB962C8B-B14F-4D97-AF65-F5344CB8AC3E}">
        <p14:creationId xmlns:p14="http://schemas.microsoft.com/office/powerpoint/2010/main" val="432154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interpret in ways that deviate from the truth that is BIAS. When we present in ways that deviate from the truth that is SPIN.</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38</a:t>
            </a:fld>
            <a:endParaRPr lang="en-US"/>
          </a:p>
        </p:txBody>
      </p:sp>
    </p:spTree>
    <p:extLst>
      <p:ext uri="{BB962C8B-B14F-4D97-AF65-F5344CB8AC3E}">
        <p14:creationId xmlns:p14="http://schemas.microsoft.com/office/powerpoint/2010/main" val="871110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39</a:t>
            </a:fld>
            <a:endParaRPr lang="en-US"/>
          </a:p>
        </p:txBody>
      </p:sp>
    </p:spTree>
    <p:extLst>
      <p:ext uri="{BB962C8B-B14F-4D97-AF65-F5344CB8AC3E}">
        <p14:creationId xmlns:p14="http://schemas.microsoft.com/office/powerpoint/2010/main" val="189517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evidence for efficacy of </a:t>
            </a:r>
            <a:r>
              <a:rPr lang="en-US" dirty="0" err="1" smtClean="0"/>
              <a:t>thrombolytic</a:t>
            </a:r>
            <a:r>
              <a:rPr lang="en-US" baseline="0" dirty="0" err="1" smtClean="0"/>
              <a:t>s</a:t>
            </a:r>
            <a:r>
              <a:rPr lang="en-US" baseline="0" dirty="0" smtClean="0"/>
              <a:t> 3-4.5 hours after stroke is limited and inconsistent, so our best estimate of efficacy is no overall effect with substantial uncertainty in our estimate.</a:t>
            </a:r>
            <a:endParaRPr lang="en-US" dirty="0"/>
          </a:p>
        </p:txBody>
      </p:sp>
      <p:sp>
        <p:nvSpPr>
          <p:cNvPr id="4" name="Slide Number Placeholder 3"/>
          <p:cNvSpPr>
            <a:spLocks noGrp="1"/>
          </p:cNvSpPr>
          <p:nvPr>
            <p:ph type="sldNum" sz="quarter" idx="10"/>
          </p:nvPr>
        </p:nvSpPr>
        <p:spPr/>
        <p:txBody>
          <a:bodyPr/>
          <a:lstStyle/>
          <a:p>
            <a:fld id="{DFFBC5ED-9F77-7441-89EB-CA86C69877DE}" type="slidenum">
              <a:rPr lang="en-US" smtClean="0"/>
              <a:t>4</a:t>
            </a:fld>
            <a:endParaRPr lang="en-US"/>
          </a:p>
        </p:txBody>
      </p:sp>
    </p:spTree>
    <p:extLst>
      <p:ext uri="{BB962C8B-B14F-4D97-AF65-F5344CB8AC3E}">
        <p14:creationId xmlns:p14="http://schemas.microsoft.com/office/powerpoint/2010/main" val="320763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the evidence for harm is consistent.</a:t>
            </a:r>
            <a:r>
              <a:rPr lang="en-US" baseline="0" dirty="0" smtClean="0"/>
              <a:t>  The most recent estimate for fatal intracranial hemorrhage is NNH 44.</a:t>
            </a: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5</a:t>
            </a:fld>
            <a:endParaRPr lang="en-US"/>
          </a:p>
        </p:txBody>
      </p:sp>
    </p:spTree>
    <p:extLst>
      <p:ext uri="{BB962C8B-B14F-4D97-AF65-F5344CB8AC3E}">
        <p14:creationId xmlns:p14="http://schemas.microsoft.com/office/powerpoint/2010/main" val="293900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Harms (certain) outweigh benefits (uncertain) for use of </a:t>
            </a:r>
            <a:r>
              <a:rPr lang="en-US" dirty="0" err="1" smtClean="0"/>
              <a:t>thrombolytics</a:t>
            </a:r>
            <a:r>
              <a:rPr lang="en-US" dirty="0" smtClean="0"/>
              <a:t> 3-4.5 hours</a:t>
            </a:r>
            <a:r>
              <a:rPr lang="en-US" baseline="0" dirty="0" smtClean="0"/>
              <a:t> after stroke.</a:t>
            </a: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6</a:t>
            </a:fld>
            <a:endParaRPr lang="en-US"/>
          </a:p>
        </p:txBody>
      </p:sp>
    </p:spTree>
    <p:extLst>
      <p:ext uri="{BB962C8B-B14F-4D97-AF65-F5344CB8AC3E}">
        <p14:creationId xmlns:p14="http://schemas.microsoft.com/office/powerpoint/2010/main" val="3501070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an individual patient data meta-analysis reports overall benefit up to 4.5 hours after stroke</a:t>
            </a: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7</a:t>
            </a:fld>
            <a:endParaRPr lang="en-US"/>
          </a:p>
        </p:txBody>
      </p:sp>
    </p:spTree>
    <p:extLst>
      <p:ext uri="{BB962C8B-B14F-4D97-AF65-F5344CB8AC3E}">
        <p14:creationId xmlns:p14="http://schemas.microsoft.com/office/powerpoint/2010/main" val="136143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the Cochrane review reports definite benefit up to 4.5 hours after stroke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8</a:t>
            </a:fld>
            <a:endParaRPr lang="en-US"/>
          </a:p>
        </p:txBody>
      </p:sp>
    </p:spTree>
    <p:extLst>
      <p:ext uri="{BB962C8B-B14F-4D97-AF65-F5344CB8AC3E}">
        <p14:creationId xmlns:p14="http://schemas.microsoft.com/office/powerpoint/2010/main" val="261225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Nearly all guidelines</a:t>
            </a:r>
            <a:r>
              <a:rPr lang="en-US" baseline="0" dirty="0" smtClean="0"/>
              <a:t> recommend </a:t>
            </a:r>
            <a:r>
              <a:rPr lang="en-US" baseline="0" dirty="0" err="1" smtClean="0"/>
              <a:t>thrombolytics</a:t>
            </a:r>
            <a:r>
              <a:rPr lang="en-US" baseline="0" dirty="0" smtClean="0"/>
              <a:t> 3-4.5 hours after stroke (The Canadian Association of Emergency Physicians [CAEP] is the one guideline recommending against this practice)</a:t>
            </a:r>
            <a:endParaRPr lang="en-US" dirty="0" smtClean="0"/>
          </a:p>
        </p:txBody>
      </p:sp>
      <p:sp>
        <p:nvSpPr>
          <p:cNvPr id="4" name="Slide Number Placeholder 3"/>
          <p:cNvSpPr>
            <a:spLocks noGrp="1"/>
          </p:cNvSpPr>
          <p:nvPr>
            <p:ph type="sldNum" sz="quarter" idx="10"/>
          </p:nvPr>
        </p:nvSpPr>
        <p:spPr/>
        <p:txBody>
          <a:bodyPr/>
          <a:lstStyle/>
          <a:p>
            <a:fld id="{DFFBC5ED-9F77-7441-89EB-CA86C69877DE}" type="slidenum">
              <a:rPr lang="en-US" smtClean="0"/>
              <a:t>9</a:t>
            </a:fld>
            <a:endParaRPr lang="en-US"/>
          </a:p>
        </p:txBody>
      </p:sp>
    </p:spTree>
    <p:extLst>
      <p:ext uri="{BB962C8B-B14F-4D97-AF65-F5344CB8AC3E}">
        <p14:creationId xmlns:p14="http://schemas.microsoft.com/office/powerpoint/2010/main" val="1793868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10/30/2015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4212" y="768179"/>
            <a:ext cx="9069388" cy="148899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solidFill>
                  <a:schemeClr val="bg2"/>
                </a:solidFill>
              </a:rPr>
              <a:t>OVERtreatment</a:t>
            </a:r>
            <a:r>
              <a:rPr lang="en-US" dirty="0" smtClean="0">
                <a:solidFill>
                  <a:schemeClr val="bg2"/>
                </a:solidFill>
              </a:rPr>
              <a:t> due to biased evidence synthesis:</a:t>
            </a:r>
            <a:endParaRPr lang="en-US" dirty="0">
              <a:solidFill>
                <a:schemeClr val="bg2"/>
              </a:solidFill>
            </a:endParaRPr>
          </a:p>
        </p:txBody>
      </p:sp>
      <p:sp>
        <p:nvSpPr>
          <p:cNvPr id="7" name="Subtitle 2"/>
          <p:cNvSpPr txBox="1">
            <a:spLocks/>
          </p:cNvSpPr>
          <p:nvPr/>
        </p:nvSpPr>
        <p:spPr>
          <a:xfrm>
            <a:off x="684212" y="3341360"/>
            <a:ext cx="6795745" cy="214504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4400" smtClean="0">
                <a:solidFill>
                  <a:schemeClr val="tx1"/>
                </a:solidFill>
              </a:rPr>
              <a:t>THE CASE OF THROMBOLYSIS IN ACUTE STROKE</a:t>
            </a:r>
            <a:endParaRPr lang="en-US" sz="4400" dirty="0">
              <a:solidFill>
                <a:schemeClr val="tx1"/>
              </a:solidFill>
            </a:endParaRPr>
          </a:p>
        </p:txBody>
      </p:sp>
      <p:sp>
        <p:nvSpPr>
          <p:cNvPr id="8" name="TextBox 7"/>
          <p:cNvSpPr txBox="1"/>
          <p:nvPr/>
        </p:nvSpPr>
        <p:spPr>
          <a:xfrm>
            <a:off x="6823074" y="2617461"/>
            <a:ext cx="4791075" cy="2246769"/>
          </a:xfrm>
          <a:prstGeom prst="rect">
            <a:avLst/>
          </a:prstGeom>
          <a:noFill/>
          <a:ln>
            <a:solidFill>
              <a:schemeClr val="bg1"/>
            </a:solidFill>
          </a:ln>
        </p:spPr>
        <p:txBody>
          <a:bodyPr wrap="square" rtlCol="0">
            <a:spAutoFit/>
          </a:bodyPr>
          <a:lstStyle/>
          <a:p>
            <a:r>
              <a:rPr lang="en-US" sz="2000" dirty="0" smtClean="0">
                <a:solidFill>
                  <a:schemeClr val="bg1"/>
                </a:solidFill>
              </a:rPr>
              <a:t>Brian S. Alper, MD, MSPH, FAAFP</a:t>
            </a:r>
          </a:p>
          <a:p>
            <a:endParaRPr lang="en-US" sz="2000" dirty="0">
              <a:solidFill>
                <a:schemeClr val="bg1"/>
              </a:solidFill>
            </a:endParaRPr>
          </a:p>
          <a:p>
            <a:r>
              <a:rPr lang="en-US" sz="2000" dirty="0" smtClean="0">
                <a:solidFill>
                  <a:schemeClr val="bg1"/>
                </a:solidFill>
              </a:rPr>
              <a:t>Founder of DynaMed</a:t>
            </a:r>
          </a:p>
          <a:p>
            <a:endParaRPr lang="en-US" sz="2000" dirty="0">
              <a:solidFill>
                <a:schemeClr val="bg1"/>
              </a:solidFill>
            </a:endParaRPr>
          </a:p>
          <a:p>
            <a:r>
              <a:rPr lang="en-US" sz="2000" dirty="0" smtClean="0">
                <a:solidFill>
                  <a:schemeClr val="bg1"/>
                </a:solidFill>
              </a:rPr>
              <a:t>Vice President of EBM Research &amp; Development, Quality and Standards, EBSCO Health</a:t>
            </a:r>
            <a:endParaRPr lang="en-US" sz="2000" dirty="0">
              <a:solidFill>
                <a:schemeClr val="bg1"/>
              </a:solidFill>
            </a:endParaRPr>
          </a:p>
        </p:txBody>
      </p:sp>
    </p:spTree>
    <p:extLst>
      <p:ext uri="{BB962C8B-B14F-4D97-AF65-F5344CB8AC3E}">
        <p14:creationId xmlns:p14="http://schemas.microsoft.com/office/powerpoint/2010/main" val="2150047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526" y="271202"/>
            <a:ext cx="3868702" cy="1150550"/>
          </a:xfrm>
        </p:spPr>
        <p:txBody>
          <a:bodyPr>
            <a:noAutofit/>
          </a:bodyPr>
          <a:lstStyle/>
          <a:p>
            <a:r>
              <a:rPr lang="en-US" sz="4400" dirty="0" smtClean="0">
                <a:solidFill>
                  <a:schemeClr val="bg2"/>
                </a:solidFill>
              </a:rPr>
              <a:t>Therefore…</a:t>
            </a:r>
            <a:endParaRPr lang="en-US" sz="4400" dirty="0">
              <a:solidFill>
                <a:schemeClr val="bg2"/>
              </a:solidFill>
            </a:endParaRPr>
          </a:p>
        </p:txBody>
      </p:sp>
      <p:sp>
        <p:nvSpPr>
          <p:cNvPr id="3" name="Content Placeholder 2"/>
          <p:cNvSpPr>
            <a:spLocks noGrp="1"/>
          </p:cNvSpPr>
          <p:nvPr>
            <p:ph idx="1"/>
          </p:nvPr>
        </p:nvSpPr>
        <p:spPr>
          <a:xfrm>
            <a:off x="343645" y="2069710"/>
            <a:ext cx="4303058" cy="1178926"/>
          </a:xfrm>
        </p:spPr>
        <p:txBody>
          <a:bodyPr>
            <a:normAutofit/>
          </a:bodyPr>
          <a:lstStyle/>
          <a:p>
            <a:r>
              <a:rPr lang="en-US" sz="2800" dirty="0" smtClean="0">
                <a:solidFill>
                  <a:schemeClr val="tx1"/>
                </a:solidFill>
              </a:rPr>
              <a:t>We reported it in BMJ</a:t>
            </a:r>
            <a:endParaRPr lang="en-US" sz="2800" dirty="0">
              <a:solidFill>
                <a:schemeClr val="tx1"/>
              </a:solidFill>
            </a:endParaRPr>
          </a:p>
        </p:txBody>
      </p:sp>
      <p:pic>
        <p:nvPicPr>
          <p:cNvPr id="4" name="Picture 3"/>
          <p:cNvPicPr>
            <a:picLocks noChangeAspect="1"/>
          </p:cNvPicPr>
          <p:nvPr/>
        </p:nvPicPr>
        <p:blipFill>
          <a:blip r:embed="rId3"/>
          <a:stretch>
            <a:fillRect/>
          </a:stretch>
        </p:blipFill>
        <p:spPr>
          <a:xfrm>
            <a:off x="4742634" y="437863"/>
            <a:ext cx="7031396" cy="6039582"/>
          </a:xfrm>
          <a:prstGeom prst="rect">
            <a:avLst/>
          </a:prstGeom>
          <a:ln w="38100" cmpd="dbl">
            <a:solidFill>
              <a:srgbClr val="0A304A"/>
            </a:solidFill>
          </a:ln>
        </p:spPr>
      </p:pic>
    </p:spTree>
    <p:extLst>
      <p:ext uri="{BB962C8B-B14F-4D97-AF65-F5344CB8AC3E}">
        <p14:creationId xmlns:p14="http://schemas.microsoft.com/office/powerpoint/2010/main" val="1673203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74" y="197708"/>
            <a:ext cx="7380631" cy="985794"/>
          </a:xfrm>
        </p:spPr>
        <p:txBody>
          <a:bodyPr>
            <a:noAutofit/>
          </a:bodyPr>
          <a:lstStyle/>
          <a:p>
            <a:r>
              <a:rPr lang="en-US" sz="4000" dirty="0" smtClean="0"/>
              <a:t>How could this occur?</a:t>
            </a:r>
            <a:endParaRPr lang="en-US" sz="4000" dirty="0"/>
          </a:p>
        </p:txBody>
      </p:sp>
      <p:sp>
        <p:nvSpPr>
          <p:cNvPr id="3" name="Content Placeholder 2"/>
          <p:cNvSpPr>
            <a:spLocks noGrp="1"/>
          </p:cNvSpPr>
          <p:nvPr>
            <p:ph idx="1"/>
          </p:nvPr>
        </p:nvSpPr>
        <p:spPr>
          <a:xfrm>
            <a:off x="638853" y="2347900"/>
            <a:ext cx="8253842" cy="1747337"/>
          </a:xfrm>
        </p:spPr>
        <p:txBody>
          <a:bodyPr>
            <a:normAutofit/>
          </a:bodyPr>
          <a:lstStyle/>
          <a:p>
            <a:r>
              <a:rPr lang="en-US" sz="3200" dirty="0" smtClean="0"/>
              <a:t>How can people trying to do the right thing go so wrong?</a:t>
            </a:r>
            <a:endParaRPr lang="en-US" sz="3200" dirty="0"/>
          </a:p>
        </p:txBody>
      </p:sp>
    </p:spTree>
    <p:extLst>
      <p:ext uri="{BB962C8B-B14F-4D97-AF65-F5344CB8AC3E}">
        <p14:creationId xmlns:p14="http://schemas.microsoft.com/office/powerpoint/2010/main" val="1691970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772" y="3588037"/>
            <a:ext cx="2882772" cy="722183"/>
          </a:xfrm>
        </p:spPr>
        <p:txBody>
          <a:bodyPr>
            <a:normAutofit fontScale="90000"/>
          </a:bodyPr>
          <a:lstStyle/>
          <a:p>
            <a:pPr algn="ctr"/>
            <a:r>
              <a:rPr lang="en-US" sz="2400" dirty="0" smtClean="0"/>
              <a:t>Evidence biased </a:t>
            </a:r>
            <a:br>
              <a:rPr lang="en-US" sz="2400" dirty="0" smtClean="0"/>
            </a:br>
            <a:r>
              <a:rPr lang="en-US" sz="2400" dirty="0" smtClean="0"/>
              <a:t>synthesis </a:t>
            </a:r>
            <a:endParaRPr lang="en-US" sz="2400" dirty="0"/>
          </a:p>
        </p:txBody>
      </p:sp>
      <p:sp>
        <p:nvSpPr>
          <p:cNvPr id="4" name="Title 1"/>
          <p:cNvSpPr txBox="1">
            <a:spLocks/>
          </p:cNvSpPr>
          <p:nvPr/>
        </p:nvSpPr>
        <p:spPr>
          <a:xfrm>
            <a:off x="2882772" y="342785"/>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based </a:t>
            </a:r>
            <a:br>
              <a:rPr lang="en-US" sz="2400" dirty="0" smtClean="0"/>
            </a:br>
            <a:r>
              <a:rPr lang="en-US" sz="2400" dirty="0" smtClean="0"/>
              <a:t>synthesis </a:t>
            </a:r>
            <a:endParaRPr lang="en-US" sz="2400" dirty="0"/>
          </a:p>
        </p:txBody>
      </p:sp>
      <p:sp>
        <p:nvSpPr>
          <p:cNvPr id="5" name="Title 1"/>
          <p:cNvSpPr txBox="1">
            <a:spLocks/>
          </p:cNvSpPr>
          <p:nvPr/>
        </p:nvSpPr>
        <p:spPr>
          <a:xfrm>
            <a:off x="0" y="3588037"/>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production</a:t>
            </a:r>
            <a:endParaRPr lang="en-US" sz="2400" dirty="0"/>
          </a:p>
        </p:txBody>
      </p:sp>
      <p:sp>
        <p:nvSpPr>
          <p:cNvPr id="6" name="Title 1"/>
          <p:cNvSpPr txBox="1">
            <a:spLocks/>
          </p:cNvSpPr>
          <p:nvPr/>
        </p:nvSpPr>
        <p:spPr>
          <a:xfrm>
            <a:off x="-103680" y="306788"/>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production</a:t>
            </a:r>
            <a:endParaRPr lang="en-US" sz="2400" dirty="0"/>
          </a:p>
        </p:txBody>
      </p:sp>
      <p:sp>
        <p:nvSpPr>
          <p:cNvPr id="7" name="Title 1"/>
          <p:cNvSpPr txBox="1">
            <a:spLocks/>
          </p:cNvSpPr>
          <p:nvPr/>
        </p:nvSpPr>
        <p:spPr>
          <a:xfrm>
            <a:off x="5869224" y="347817"/>
            <a:ext cx="2882772" cy="722183"/>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guidelines</a:t>
            </a:r>
            <a:endParaRPr lang="en-US" sz="2400" dirty="0"/>
          </a:p>
        </p:txBody>
      </p:sp>
      <p:sp>
        <p:nvSpPr>
          <p:cNvPr id="8" name="Title 1"/>
          <p:cNvSpPr txBox="1">
            <a:spLocks/>
          </p:cNvSpPr>
          <p:nvPr/>
        </p:nvSpPr>
        <p:spPr>
          <a:xfrm>
            <a:off x="5869224" y="3588036"/>
            <a:ext cx="2882772" cy="722183"/>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guidelines</a:t>
            </a:r>
            <a:endParaRPr lang="en-US" sz="2400" dirty="0"/>
          </a:p>
        </p:txBody>
      </p:sp>
      <p:sp>
        <p:nvSpPr>
          <p:cNvPr id="9" name="Title 1"/>
          <p:cNvSpPr txBox="1">
            <a:spLocks/>
          </p:cNvSpPr>
          <p:nvPr/>
        </p:nvSpPr>
        <p:spPr>
          <a:xfrm>
            <a:off x="8855677" y="3588036"/>
            <a:ext cx="2882772" cy="722183"/>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Clinical Practice</a:t>
            </a:r>
            <a:endParaRPr lang="en-US" sz="2400" dirty="0"/>
          </a:p>
        </p:txBody>
      </p:sp>
      <p:sp>
        <p:nvSpPr>
          <p:cNvPr id="10" name="Title 1"/>
          <p:cNvSpPr txBox="1">
            <a:spLocks/>
          </p:cNvSpPr>
          <p:nvPr/>
        </p:nvSpPr>
        <p:spPr>
          <a:xfrm>
            <a:off x="8855677" y="342784"/>
            <a:ext cx="2882772" cy="722183"/>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Clinical Practice</a:t>
            </a:r>
            <a:endParaRPr lang="en-US" sz="2400" dirty="0"/>
          </a:p>
        </p:txBody>
      </p:sp>
      <p:sp>
        <p:nvSpPr>
          <p:cNvPr id="11" name="Right Arrow 10"/>
          <p:cNvSpPr/>
          <p:nvPr/>
        </p:nvSpPr>
        <p:spPr>
          <a:xfrm>
            <a:off x="8348342"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530958"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771078"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530958"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765543"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348342"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71128" y="1234627"/>
            <a:ext cx="1669843" cy="2166971"/>
          </a:xfrm>
          <a:prstGeom prst="rect">
            <a:avLst/>
          </a:prstGeom>
          <a:ln w="9525" cmpd="sng">
            <a:solidFill>
              <a:srgbClr val="0A304A"/>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053" y="1321807"/>
            <a:ext cx="2184019" cy="194923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053" y="4435581"/>
            <a:ext cx="2184019" cy="1949237"/>
          </a:xfrm>
          <a:prstGeom prst="rect">
            <a:avLst/>
          </a:prstGeom>
        </p:spPr>
      </p:pic>
      <p:pic>
        <p:nvPicPr>
          <p:cNvPr id="26" name="Picture 25"/>
          <p:cNvPicPr>
            <a:picLocks noChangeAspect="1"/>
          </p:cNvPicPr>
          <p:nvPr/>
        </p:nvPicPr>
        <p:blipFill>
          <a:blip r:embed="rId5"/>
          <a:stretch>
            <a:fillRect/>
          </a:stretch>
        </p:blipFill>
        <p:spPr>
          <a:xfrm>
            <a:off x="6352983" y="4451698"/>
            <a:ext cx="2352866" cy="2154962"/>
          </a:xfrm>
          <a:prstGeom prst="rect">
            <a:avLst/>
          </a:prstGeom>
          <a:ln w="9525" cmpd="sng">
            <a:solidFill>
              <a:srgbClr val="0A304A"/>
            </a:solidFill>
          </a:ln>
        </p:spPr>
      </p:pic>
      <p:pic>
        <p:nvPicPr>
          <p:cNvPr id="27" name="Picture 26"/>
          <p:cNvPicPr>
            <a:picLocks noChangeAspect="1"/>
          </p:cNvPicPr>
          <p:nvPr/>
        </p:nvPicPr>
        <p:blipFill>
          <a:blip r:embed="rId6"/>
          <a:stretch>
            <a:fillRect/>
          </a:stretch>
        </p:blipFill>
        <p:spPr>
          <a:xfrm>
            <a:off x="2488473" y="1237664"/>
            <a:ext cx="3394562" cy="2165123"/>
          </a:xfrm>
          <a:prstGeom prst="rect">
            <a:avLst/>
          </a:prstGeom>
          <a:ln w="9525" cmpd="sng">
            <a:solidFill>
              <a:srgbClr val="0A304A"/>
            </a:solidFill>
          </a:ln>
        </p:spPr>
      </p:pic>
      <p:pic>
        <p:nvPicPr>
          <p:cNvPr id="29" name="Picture 28"/>
          <p:cNvPicPr>
            <a:picLocks noChangeAspect="1"/>
          </p:cNvPicPr>
          <p:nvPr/>
        </p:nvPicPr>
        <p:blipFill>
          <a:blip r:embed="rId6"/>
          <a:stretch>
            <a:fillRect/>
          </a:stretch>
        </p:blipFill>
        <p:spPr>
          <a:xfrm>
            <a:off x="2488473" y="4435581"/>
            <a:ext cx="3394562" cy="2165123"/>
          </a:xfrm>
          <a:prstGeom prst="rect">
            <a:avLst/>
          </a:prstGeom>
          <a:ln w="9525" cmpd="sng">
            <a:solidFill>
              <a:srgbClr val="0A304A"/>
            </a:solidFill>
          </a:ln>
        </p:spPr>
      </p:pic>
      <p:pic>
        <p:nvPicPr>
          <p:cNvPr id="25" name="Picture 24"/>
          <p:cNvPicPr>
            <a:picLocks noChangeAspect="1"/>
          </p:cNvPicPr>
          <p:nvPr/>
        </p:nvPicPr>
        <p:blipFill>
          <a:blip r:embed="rId5"/>
          <a:stretch>
            <a:fillRect/>
          </a:stretch>
        </p:blipFill>
        <p:spPr>
          <a:xfrm>
            <a:off x="6337848" y="1238663"/>
            <a:ext cx="2361573" cy="2162936"/>
          </a:xfrm>
          <a:prstGeom prst="rect">
            <a:avLst/>
          </a:prstGeom>
          <a:ln w="9525" cmpd="sng">
            <a:solidFill>
              <a:srgbClr val="0A304A"/>
            </a:solidFill>
          </a:ln>
        </p:spPr>
      </p:pic>
      <p:sp>
        <p:nvSpPr>
          <p:cNvPr id="17" name="Oval 16"/>
          <p:cNvSpPr/>
          <p:nvPr/>
        </p:nvSpPr>
        <p:spPr>
          <a:xfrm>
            <a:off x="4518717" y="3527430"/>
            <a:ext cx="1070919" cy="513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stretch>
            <a:fillRect/>
          </a:stretch>
        </p:blipFill>
        <p:spPr>
          <a:xfrm>
            <a:off x="472333" y="4440907"/>
            <a:ext cx="1669843" cy="2166971"/>
          </a:xfrm>
          <a:prstGeom prst="rect">
            <a:avLst/>
          </a:prstGeom>
          <a:ln w="9525" cmpd="sng">
            <a:solidFill>
              <a:srgbClr val="0A304A"/>
            </a:solidFill>
          </a:ln>
        </p:spPr>
      </p:pic>
    </p:spTree>
    <p:extLst>
      <p:ext uri="{BB962C8B-B14F-4D97-AF65-F5344CB8AC3E}">
        <p14:creationId xmlns:p14="http://schemas.microsoft.com/office/powerpoint/2010/main" val="20968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22" y="827807"/>
            <a:ext cx="4027832" cy="969318"/>
          </a:xfrm>
          <a:ln w="19050">
            <a:solidFill>
              <a:schemeClr val="bg2">
                <a:lumMod val="75000"/>
              </a:schemeClr>
            </a:solidFill>
          </a:ln>
        </p:spPr>
        <p:txBody>
          <a:bodyPr>
            <a:normAutofit fontScale="90000"/>
          </a:bodyPr>
          <a:lstStyle/>
          <a:p>
            <a:r>
              <a:rPr lang="en-US" b="1" dirty="0" err="1" smtClean="0">
                <a:solidFill>
                  <a:schemeClr val="bg2"/>
                </a:solidFill>
              </a:rPr>
              <a:t>Ninds</a:t>
            </a:r>
            <a:r>
              <a:rPr lang="en-US" b="1" dirty="0" smtClean="0">
                <a:solidFill>
                  <a:schemeClr val="bg2"/>
                </a:solidFill>
              </a:rPr>
              <a:t> trial </a:t>
            </a:r>
            <a:r>
              <a:rPr lang="en-US" dirty="0" smtClean="0">
                <a:solidFill>
                  <a:schemeClr val="bg2"/>
                </a:solidFill>
              </a:rPr>
              <a:t>- 1995</a:t>
            </a:r>
            <a:endParaRPr lang="en-US" dirty="0">
              <a:solidFill>
                <a:schemeClr val="bg2"/>
              </a:solidFill>
            </a:endParaRPr>
          </a:p>
        </p:txBody>
      </p:sp>
      <p:sp>
        <p:nvSpPr>
          <p:cNvPr id="3" name="Content Placeholder 2"/>
          <p:cNvSpPr>
            <a:spLocks noGrp="1"/>
          </p:cNvSpPr>
          <p:nvPr>
            <p:ph idx="1"/>
          </p:nvPr>
        </p:nvSpPr>
        <p:spPr>
          <a:xfrm>
            <a:off x="338222" y="1797125"/>
            <a:ext cx="4027832" cy="4284364"/>
          </a:xfrm>
          <a:ln w="19050">
            <a:solidFill>
              <a:schemeClr val="bg2">
                <a:lumMod val="75000"/>
              </a:schemeClr>
            </a:solidFill>
          </a:ln>
        </p:spPr>
        <p:txBody>
          <a:bodyPr/>
          <a:lstStyle/>
          <a:p>
            <a:pPr>
              <a:buFont typeface="Wingdings" panose="05000000000000000000" pitchFamily="2" charset="2"/>
              <a:buChar char="§"/>
            </a:pPr>
            <a:r>
              <a:rPr lang="en-US" dirty="0" smtClean="0">
                <a:solidFill>
                  <a:schemeClr val="tx1"/>
                </a:solidFill>
              </a:rPr>
              <a:t>624 patients</a:t>
            </a:r>
          </a:p>
          <a:p>
            <a:pPr>
              <a:buFont typeface="Wingdings" panose="05000000000000000000" pitchFamily="2" charset="2"/>
              <a:buChar char="§"/>
            </a:pPr>
            <a:r>
              <a:rPr lang="en-US" dirty="0" smtClean="0">
                <a:solidFill>
                  <a:schemeClr val="tx1"/>
                </a:solidFill>
              </a:rPr>
              <a:t>0-3 hours after stroke</a:t>
            </a:r>
          </a:p>
          <a:p>
            <a:pPr>
              <a:buFont typeface="Wingdings" panose="05000000000000000000" pitchFamily="2" charset="2"/>
              <a:buChar char="§"/>
            </a:pPr>
            <a:r>
              <a:rPr lang="en-US" dirty="0" smtClean="0">
                <a:solidFill>
                  <a:schemeClr val="tx1"/>
                </a:solidFill>
              </a:rPr>
              <a:t>NIHSS 0-1 at 90 days in 34% vs. 20.5% (NNT 8)</a:t>
            </a:r>
          </a:p>
          <a:p>
            <a:pPr>
              <a:buFont typeface="Wingdings" panose="05000000000000000000" pitchFamily="2" charset="2"/>
              <a:buChar char="§"/>
            </a:pPr>
            <a:r>
              <a:rPr lang="en-US" dirty="0" err="1" smtClean="0">
                <a:solidFill>
                  <a:schemeClr val="tx1"/>
                </a:solidFill>
              </a:rPr>
              <a:t>mRS</a:t>
            </a:r>
            <a:r>
              <a:rPr lang="en-US" dirty="0" smtClean="0">
                <a:solidFill>
                  <a:schemeClr val="tx1"/>
                </a:solidFill>
              </a:rPr>
              <a:t> 0-1 at 90 days in 42.5% vs. 26.5% (NNT 7)</a:t>
            </a:r>
          </a:p>
          <a:p>
            <a:pPr>
              <a:buFont typeface="Wingdings" panose="05000000000000000000" pitchFamily="2" charset="2"/>
              <a:buChar char="§"/>
            </a:pPr>
            <a:r>
              <a:rPr lang="en-US" dirty="0" smtClean="0">
                <a:solidFill>
                  <a:schemeClr val="tx1"/>
                </a:solidFill>
              </a:rPr>
              <a:t>fatal intracranial hemorrhage in 2.9% vs. 0.3% (NNH 38)</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4853364" y="570995"/>
            <a:ext cx="7015456" cy="750625"/>
          </a:xfrm>
          <a:prstGeom prst="rect">
            <a:avLst/>
          </a:prstGeom>
        </p:spPr>
      </p:pic>
      <p:pic>
        <p:nvPicPr>
          <p:cNvPr id="4" name="Picture 3"/>
          <p:cNvPicPr>
            <a:picLocks noChangeAspect="1"/>
          </p:cNvPicPr>
          <p:nvPr/>
        </p:nvPicPr>
        <p:blipFill>
          <a:blip r:embed="rId4"/>
          <a:stretch>
            <a:fillRect/>
          </a:stretch>
        </p:blipFill>
        <p:spPr>
          <a:xfrm>
            <a:off x="4906100" y="1753713"/>
            <a:ext cx="6931922" cy="2851624"/>
          </a:xfrm>
          <a:prstGeom prst="rect">
            <a:avLst/>
          </a:prstGeom>
          <a:ln w="38100" cmpd="dbl">
            <a:solidFill>
              <a:srgbClr val="0A304A"/>
            </a:solidFill>
          </a:ln>
        </p:spPr>
      </p:pic>
      <p:pic>
        <p:nvPicPr>
          <p:cNvPr id="5" name="Picture 4"/>
          <p:cNvPicPr>
            <a:picLocks noChangeAspect="1"/>
          </p:cNvPicPr>
          <p:nvPr/>
        </p:nvPicPr>
        <p:blipFill>
          <a:blip r:embed="rId5"/>
          <a:stretch>
            <a:fillRect/>
          </a:stretch>
        </p:blipFill>
        <p:spPr>
          <a:xfrm>
            <a:off x="5617758" y="5049003"/>
            <a:ext cx="5523061" cy="1179683"/>
          </a:xfrm>
          <a:prstGeom prst="rect">
            <a:avLst/>
          </a:prstGeom>
          <a:ln w="38100" cap="sq" cmpd="dbl">
            <a:solidFill>
              <a:srgbClr val="0A304A"/>
            </a:solidFill>
            <a:prstDash val="solid"/>
            <a:miter lim="800000"/>
          </a:ln>
          <a:effectLst/>
        </p:spPr>
      </p:pic>
    </p:spTree>
    <p:extLst>
      <p:ext uri="{BB962C8B-B14F-4D97-AF65-F5344CB8AC3E}">
        <p14:creationId xmlns:p14="http://schemas.microsoft.com/office/powerpoint/2010/main" val="2374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84" y="833838"/>
            <a:ext cx="4399006" cy="812799"/>
          </a:xfrm>
          <a:ln w="19050">
            <a:solidFill>
              <a:schemeClr val="bg2">
                <a:lumMod val="75000"/>
              </a:schemeClr>
            </a:solidFill>
          </a:ln>
        </p:spPr>
        <p:txBody>
          <a:bodyPr>
            <a:normAutofit fontScale="90000"/>
          </a:bodyPr>
          <a:lstStyle/>
          <a:p>
            <a:r>
              <a:rPr lang="en-US" b="1" dirty="0" smtClean="0">
                <a:solidFill>
                  <a:schemeClr val="bg2"/>
                </a:solidFill>
              </a:rPr>
              <a:t>Atlantis trial </a:t>
            </a:r>
            <a:r>
              <a:rPr lang="en-US" dirty="0" smtClean="0">
                <a:solidFill>
                  <a:schemeClr val="bg2"/>
                </a:solidFill>
              </a:rPr>
              <a:t>- 1999</a:t>
            </a:r>
            <a:endParaRPr lang="en-US" dirty="0">
              <a:solidFill>
                <a:schemeClr val="bg2"/>
              </a:solidFill>
            </a:endParaRPr>
          </a:p>
        </p:txBody>
      </p:sp>
      <p:sp>
        <p:nvSpPr>
          <p:cNvPr id="3" name="Content Placeholder 2"/>
          <p:cNvSpPr>
            <a:spLocks noGrp="1"/>
          </p:cNvSpPr>
          <p:nvPr>
            <p:ph idx="1"/>
          </p:nvPr>
        </p:nvSpPr>
        <p:spPr>
          <a:xfrm>
            <a:off x="333685" y="1646637"/>
            <a:ext cx="4399006" cy="3615267"/>
          </a:xfrm>
          <a:ln w="19050">
            <a:solidFill>
              <a:schemeClr val="bg2">
                <a:lumMod val="75000"/>
              </a:schemeClr>
            </a:solidFill>
          </a:ln>
        </p:spPr>
        <p:txBody>
          <a:bodyPr/>
          <a:lstStyle/>
          <a:p>
            <a:pPr>
              <a:buFont typeface="Wingdings" panose="05000000000000000000" pitchFamily="2" charset="2"/>
              <a:buChar char="§"/>
            </a:pPr>
            <a:r>
              <a:rPr lang="en-US" dirty="0" smtClean="0">
                <a:solidFill>
                  <a:schemeClr val="tx1"/>
                </a:solidFill>
              </a:rPr>
              <a:t>613 patients</a:t>
            </a:r>
          </a:p>
          <a:p>
            <a:pPr>
              <a:buFont typeface="Wingdings" panose="05000000000000000000" pitchFamily="2" charset="2"/>
              <a:buChar char="§"/>
            </a:pPr>
            <a:r>
              <a:rPr lang="en-US" dirty="0" smtClean="0">
                <a:solidFill>
                  <a:schemeClr val="tx1"/>
                </a:solidFill>
              </a:rPr>
              <a:t>3-5 hours after stroke</a:t>
            </a:r>
          </a:p>
          <a:p>
            <a:pPr>
              <a:buFont typeface="Wingdings" panose="05000000000000000000" pitchFamily="2" charset="2"/>
              <a:buChar char="§"/>
            </a:pPr>
            <a:r>
              <a:rPr lang="en-US" dirty="0" smtClean="0">
                <a:solidFill>
                  <a:schemeClr val="tx1"/>
                </a:solidFill>
              </a:rPr>
              <a:t>NIHSS 0-1 at 90 days in 33.8% vs. 32% (not significant) </a:t>
            </a:r>
          </a:p>
          <a:p>
            <a:pPr>
              <a:buFont typeface="Wingdings" panose="05000000000000000000" pitchFamily="2" charset="2"/>
              <a:buChar char="§"/>
            </a:pPr>
            <a:r>
              <a:rPr lang="en-US" dirty="0" smtClean="0">
                <a:solidFill>
                  <a:schemeClr val="tx1"/>
                </a:solidFill>
              </a:rPr>
              <a:t>fatal intracranial hemorrhage in 3% vs. 0.3% (NNH 37)</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247218" y="5809172"/>
            <a:ext cx="6405948" cy="670210"/>
          </a:xfrm>
          <a:prstGeom prst="rect">
            <a:avLst/>
          </a:prstGeom>
          <a:ln w="38100" cap="sq" cmpd="dbl">
            <a:solidFill>
              <a:srgbClr val="0F496F"/>
            </a:solidFill>
            <a:prstDash val="solid"/>
            <a:miter lim="800000"/>
          </a:ln>
          <a:effectLst/>
        </p:spPr>
      </p:pic>
      <p:pic>
        <p:nvPicPr>
          <p:cNvPr id="5" name="Picture 4"/>
          <p:cNvPicPr>
            <a:picLocks noChangeAspect="1"/>
          </p:cNvPicPr>
          <p:nvPr/>
        </p:nvPicPr>
        <p:blipFill>
          <a:blip r:embed="rId4"/>
          <a:stretch>
            <a:fillRect/>
          </a:stretch>
        </p:blipFill>
        <p:spPr>
          <a:xfrm>
            <a:off x="5250334" y="1297896"/>
            <a:ext cx="6403784" cy="4314681"/>
          </a:xfrm>
          <a:prstGeom prst="rect">
            <a:avLst/>
          </a:prstGeom>
          <a:ln w="38100" cmpd="dbl">
            <a:solidFill>
              <a:schemeClr val="bg2">
                <a:lumMod val="50000"/>
              </a:schemeClr>
            </a:solidFill>
          </a:ln>
        </p:spPr>
      </p:pic>
      <p:pic>
        <p:nvPicPr>
          <p:cNvPr id="6" name="Picture 5"/>
          <p:cNvPicPr>
            <a:picLocks noChangeAspect="1"/>
          </p:cNvPicPr>
          <p:nvPr/>
        </p:nvPicPr>
        <p:blipFill>
          <a:blip r:embed="rId5"/>
          <a:stretch>
            <a:fillRect/>
          </a:stretch>
        </p:blipFill>
        <p:spPr>
          <a:xfrm>
            <a:off x="5251876" y="369162"/>
            <a:ext cx="3381375" cy="714375"/>
          </a:xfrm>
          <a:prstGeom prst="rect">
            <a:avLst/>
          </a:prstGeom>
          <a:ln w="38100" cmpd="dbl">
            <a:solidFill>
              <a:schemeClr val="bg2">
                <a:lumMod val="50000"/>
              </a:schemeClr>
            </a:solidFill>
          </a:ln>
        </p:spPr>
      </p:pic>
    </p:spTree>
    <p:extLst>
      <p:ext uri="{BB962C8B-B14F-4D97-AF65-F5344CB8AC3E}">
        <p14:creationId xmlns:p14="http://schemas.microsoft.com/office/powerpoint/2010/main" val="33227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61" y="828164"/>
            <a:ext cx="3729323" cy="994031"/>
          </a:xfrm>
          <a:ln w="19050">
            <a:solidFill>
              <a:schemeClr val="bg2">
                <a:lumMod val="75000"/>
              </a:schemeClr>
            </a:solidFill>
          </a:ln>
        </p:spPr>
        <p:txBody>
          <a:bodyPr>
            <a:normAutofit/>
          </a:bodyPr>
          <a:lstStyle/>
          <a:p>
            <a:r>
              <a:rPr lang="en-US" b="1" dirty="0" smtClean="0">
                <a:solidFill>
                  <a:schemeClr val="bg2"/>
                </a:solidFill>
              </a:rPr>
              <a:t>ECASS III </a:t>
            </a:r>
            <a:r>
              <a:rPr lang="en-US" dirty="0" smtClean="0">
                <a:solidFill>
                  <a:schemeClr val="bg2"/>
                </a:solidFill>
              </a:rPr>
              <a:t>- 2008</a:t>
            </a:r>
            <a:endParaRPr lang="en-US" dirty="0">
              <a:solidFill>
                <a:schemeClr val="bg2"/>
              </a:solidFill>
            </a:endParaRPr>
          </a:p>
        </p:txBody>
      </p:sp>
      <p:sp>
        <p:nvSpPr>
          <p:cNvPr id="3" name="Content Placeholder 2"/>
          <p:cNvSpPr>
            <a:spLocks noGrp="1"/>
          </p:cNvSpPr>
          <p:nvPr>
            <p:ph idx="1"/>
          </p:nvPr>
        </p:nvSpPr>
        <p:spPr>
          <a:xfrm>
            <a:off x="412363" y="1822194"/>
            <a:ext cx="3729321" cy="4049688"/>
          </a:xfrm>
          <a:ln w="19050">
            <a:solidFill>
              <a:schemeClr val="bg2">
                <a:lumMod val="75000"/>
              </a:schemeClr>
            </a:solidFill>
          </a:ln>
        </p:spPr>
        <p:txBody>
          <a:bodyPr>
            <a:noAutofit/>
          </a:bodyPr>
          <a:lstStyle/>
          <a:p>
            <a:pPr>
              <a:buFont typeface="Wingdings" panose="05000000000000000000" pitchFamily="2" charset="2"/>
              <a:buChar char="§"/>
            </a:pPr>
            <a:r>
              <a:rPr lang="en-US" dirty="0" smtClean="0">
                <a:solidFill>
                  <a:schemeClr val="tx1"/>
                </a:solidFill>
              </a:rPr>
              <a:t>821 patients</a:t>
            </a:r>
          </a:p>
          <a:p>
            <a:pPr>
              <a:buFont typeface="Wingdings" panose="05000000000000000000" pitchFamily="2" charset="2"/>
              <a:buChar char="§"/>
            </a:pPr>
            <a:r>
              <a:rPr lang="en-US" dirty="0" smtClean="0">
                <a:solidFill>
                  <a:schemeClr val="tx1"/>
                </a:solidFill>
              </a:rPr>
              <a:t>3-4.5 </a:t>
            </a:r>
            <a:r>
              <a:rPr lang="en-US" dirty="0">
                <a:solidFill>
                  <a:schemeClr val="tx1"/>
                </a:solidFill>
              </a:rPr>
              <a:t>hours after stroke</a:t>
            </a:r>
          </a:p>
          <a:p>
            <a:pPr>
              <a:buFont typeface="Wingdings" panose="05000000000000000000" pitchFamily="2" charset="2"/>
              <a:buChar char="§"/>
            </a:pPr>
            <a:r>
              <a:rPr lang="en-US" dirty="0" err="1" smtClean="0">
                <a:solidFill>
                  <a:schemeClr val="tx1"/>
                </a:solidFill>
              </a:rPr>
              <a:t>mRS</a:t>
            </a:r>
            <a:r>
              <a:rPr lang="en-US" dirty="0" smtClean="0">
                <a:solidFill>
                  <a:schemeClr val="tx1"/>
                </a:solidFill>
              </a:rPr>
              <a:t> 0-1 at 90 days in 52.4% vs. 45.2% (NNT 14)</a:t>
            </a:r>
          </a:p>
          <a:p>
            <a:pPr>
              <a:buFont typeface="Wingdings" panose="05000000000000000000" pitchFamily="2" charset="2"/>
              <a:buChar char="§"/>
            </a:pPr>
            <a:r>
              <a:rPr lang="en-US" dirty="0">
                <a:solidFill>
                  <a:schemeClr val="tx1"/>
                </a:solidFill>
              </a:rPr>
              <a:t>symptomatic intracranial hemorrhage by NINDS definition </a:t>
            </a:r>
            <a:r>
              <a:rPr lang="en-US" dirty="0" smtClean="0">
                <a:solidFill>
                  <a:schemeClr val="tx1"/>
                </a:solidFill>
              </a:rPr>
              <a:t>in </a:t>
            </a:r>
            <a:r>
              <a:rPr lang="en-US" dirty="0">
                <a:solidFill>
                  <a:schemeClr val="tx1"/>
                </a:solidFill>
              </a:rPr>
              <a:t>7.9% vs. 3.5% </a:t>
            </a:r>
            <a:r>
              <a:rPr lang="en-US" dirty="0" smtClean="0">
                <a:solidFill>
                  <a:schemeClr val="tx1"/>
                </a:solidFill>
              </a:rPr>
              <a:t>(NNH 22)</a:t>
            </a:r>
          </a:p>
          <a:p>
            <a:pPr>
              <a:buFont typeface="Wingdings" panose="05000000000000000000" pitchFamily="2" charset="2"/>
              <a:buChar char="§"/>
            </a:pPr>
            <a:r>
              <a:rPr lang="en-US" dirty="0" smtClean="0">
                <a:solidFill>
                  <a:schemeClr val="tx1"/>
                </a:solidFill>
              </a:rPr>
              <a:t>fatal intracranial hemorrhage in 0.7% vs. 0% (not significant)</a:t>
            </a: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5363059" y="450017"/>
            <a:ext cx="5261992" cy="5188922"/>
          </a:xfrm>
          <a:prstGeom prst="rect">
            <a:avLst/>
          </a:prstGeom>
          <a:ln w="38100" cmpd="dbl">
            <a:solidFill>
              <a:srgbClr val="0A304A"/>
            </a:solidFill>
          </a:ln>
        </p:spPr>
      </p:pic>
      <p:pic>
        <p:nvPicPr>
          <p:cNvPr id="4" name="Picture 3"/>
          <p:cNvPicPr>
            <a:picLocks noChangeAspect="1"/>
          </p:cNvPicPr>
          <p:nvPr/>
        </p:nvPicPr>
        <p:blipFill>
          <a:blip r:embed="rId4"/>
          <a:stretch>
            <a:fillRect/>
          </a:stretch>
        </p:blipFill>
        <p:spPr>
          <a:xfrm>
            <a:off x="6414136" y="5054967"/>
            <a:ext cx="5250850" cy="1449862"/>
          </a:xfrm>
          <a:prstGeom prst="rect">
            <a:avLst/>
          </a:prstGeom>
          <a:ln w="28575" cap="sq" cmpd="sng">
            <a:solidFill>
              <a:srgbClr val="0A304A"/>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257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58" y="273798"/>
            <a:ext cx="4534530" cy="730421"/>
          </a:xfrm>
          <a:ln w="19050">
            <a:solidFill>
              <a:schemeClr val="bg2">
                <a:lumMod val="75000"/>
              </a:schemeClr>
            </a:solidFill>
          </a:ln>
        </p:spPr>
        <p:txBody>
          <a:bodyPr/>
          <a:lstStyle/>
          <a:p>
            <a:r>
              <a:rPr lang="en-US" b="1" dirty="0">
                <a:solidFill>
                  <a:schemeClr val="bg2"/>
                </a:solidFill>
              </a:rPr>
              <a:t>ECASS III </a:t>
            </a:r>
            <a:r>
              <a:rPr lang="en-US" dirty="0">
                <a:solidFill>
                  <a:schemeClr val="bg2"/>
                </a:solidFill>
              </a:rPr>
              <a:t>- 2008</a:t>
            </a:r>
            <a:endParaRPr lang="en-US" dirty="0"/>
          </a:p>
        </p:txBody>
      </p:sp>
      <p:sp>
        <p:nvSpPr>
          <p:cNvPr id="3" name="Content Placeholder 2"/>
          <p:cNvSpPr>
            <a:spLocks noGrp="1"/>
          </p:cNvSpPr>
          <p:nvPr>
            <p:ph idx="1"/>
          </p:nvPr>
        </p:nvSpPr>
        <p:spPr>
          <a:xfrm>
            <a:off x="650059" y="1004219"/>
            <a:ext cx="4534529" cy="3851663"/>
          </a:xfrm>
          <a:ln w="19050">
            <a:solidFill>
              <a:schemeClr val="bg2">
                <a:lumMod val="75000"/>
              </a:schemeClr>
            </a:solidFill>
          </a:ln>
        </p:spPr>
        <p:txBody>
          <a:bodyPr>
            <a:normAutofit/>
          </a:bodyPr>
          <a:lstStyle/>
          <a:p>
            <a:pPr>
              <a:buFont typeface="Wingdings" panose="05000000000000000000" pitchFamily="2" charset="2"/>
              <a:buChar char="§"/>
            </a:pPr>
            <a:r>
              <a:rPr lang="en-US" dirty="0">
                <a:solidFill>
                  <a:schemeClr val="tx1"/>
                </a:solidFill>
              </a:rPr>
              <a:t>821 patients</a:t>
            </a:r>
          </a:p>
          <a:p>
            <a:pPr>
              <a:buFont typeface="Wingdings" panose="05000000000000000000" pitchFamily="2" charset="2"/>
              <a:buChar char="§"/>
            </a:pPr>
            <a:r>
              <a:rPr lang="en-US" dirty="0">
                <a:solidFill>
                  <a:schemeClr val="tx1"/>
                </a:solidFill>
              </a:rPr>
              <a:t>3-4.5 hours after stroke</a:t>
            </a:r>
          </a:p>
          <a:p>
            <a:pPr>
              <a:buFont typeface="Wingdings" panose="05000000000000000000" pitchFamily="2" charset="2"/>
              <a:buChar char="§"/>
            </a:pPr>
            <a:r>
              <a:rPr lang="en-US" dirty="0" err="1">
                <a:solidFill>
                  <a:schemeClr val="tx1"/>
                </a:solidFill>
              </a:rPr>
              <a:t>mRS</a:t>
            </a:r>
            <a:r>
              <a:rPr lang="en-US" dirty="0">
                <a:solidFill>
                  <a:schemeClr val="tx1"/>
                </a:solidFill>
              </a:rPr>
              <a:t> 0-1 at 90 days in 52.4% vs. 45.2% (NNT 14</a:t>
            </a:r>
            <a:r>
              <a:rPr lang="en-US" dirty="0" smtClean="0">
                <a:solidFill>
                  <a:schemeClr val="tx1"/>
                </a:solidFill>
              </a:rPr>
              <a:t>)</a:t>
            </a:r>
          </a:p>
          <a:p>
            <a:pPr>
              <a:buFont typeface="Wingdings" panose="05000000000000000000" pitchFamily="2" charset="2"/>
              <a:buChar char="§"/>
            </a:pPr>
            <a:r>
              <a:rPr lang="en-US" dirty="0">
                <a:solidFill>
                  <a:schemeClr val="tx1"/>
                </a:solidFill>
              </a:rPr>
              <a:t>symptomatic intracranial hemorrhage by NINDS definition in 7.9% vs. 3.5% (NNH 22</a:t>
            </a:r>
            <a:r>
              <a:rPr lang="en-US" dirty="0" smtClean="0">
                <a:solidFill>
                  <a:schemeClr val="tx1"/>
                </a:solidFill>
              </a:rPr>
              <a:t>)</a:t>
            </a:r>
            <a:endParaRPr lang="en-US" dirty="0">
              <a:solidFill>
                <a:schemeClr val="tx1"/>
              </a:solidFill>
            </a:endParaRPr>
          </a:p>
          <a:p>
            <a:pPr>
              <a:buFont typeface="Wingdings" panose="05000000000000000000" pitchFamily="2" charset="2"/>
              <a:buChar char="§"/>
            </a:pPr>
            <a:r>
              <a:rPr lang="en-US" dirty="0" smtClean="0">
                <a:solidFill>
                  <a:schemeClr val="tx1"/>
                </a:solidFill>
              </a:rPr>
              <a:t>fatal </a:t>
            </a:r>
            <a:r>
              <a:rPr lang="en-US" dirty="0">
                <a:solidFill>
                  <a:schemeClr val="tx1"/>
                </a:solidFill>
              </a:rPr>
              <a:t>intracranial hemorrhage in 0.7% vs. 0% (not significant</a:t>
            </a:r>
            <a:r>
              <a:rPr lang="en-US" dirty="0" smtClean="0">
                <a:solidFill>
                  <a:schemeClr val="tx1"/>
                </a:solidFill>
              </a:rPr>
              <a:t>)</a:t>
            </a:r>
            <a:endParaRPr lang="en-US" dirty="0">
              <a:solidFill>
                <a:schemeClr val="tx1"/>
              </a:solidFill>
            </a:endParaRPr>
          </a:p>
        </p:txBody>
      </p:sp>
      <p:sp>
        <p:nvSpPr>
          <p:cNvPr id="4" name="Rectangle 3"/>
          <p:cNvSpPr/>
          <p:nvPr/>
        </p:nvSpPr>
        <p:spPr>
          <a:xfrm>
            <a:off x="7660420" y="243914"/>
            <a:ext cx="3854837" cy="646331"/>
          </a:xfrm>
          <a:prstGeom prst="rect">
            <a:avLst/>
          </a:prstGeom>
          <a:ln w="19050">
            <a:solidFill>
              <a:schemeClr val="bg2">
                <a:lumMod val="75000"/>
              </a:schemeClr>
            </a:solidFill>
          </a:ln>
        </p:spPr>
        <p:txBody>
          <a:bodyPr wrap="square">
            <a:spAutoFit/>
          </a:bodyPr>
          <a:lstStyle/>
          <a:p>
            <a:r>
              <a:rPr lang="en-US" sz="3600" b="1" dirty="0" smtClean="0">
                <a:solidFill>
                  <a:schemeClr val="bg2"/>
                </a:solidFill>
              </a:rPr>
              <a:t>ATLANTIS </a:t>
            </a:r>
            <a:r>
              <a:rPr lang="en-US" sz="3600" dirty="0" smtClean="0">
                <a:solidFill>
                  <a:schemeClr val="bg2"/>
                </a:solidFill>
              </a:rPr>
              <a:t>- </a:t>
            </a:r>
            <a:r>
              <a:rPr lang="en-US" sz="3600" dirty="0">
                <a:solidFill>
                  <a:schemeClr val="bg2"/>
                </a:solidFill>
              </a:rPr>
              <a:t>1999</a:t>
            </a:r>
            <a:endParaRPr lang="en-US" sz="3600" dirty="0"/>
          </a:p>
        </p:txBody>
      </p:sp>
      <p:sp>
        <p:nvSpPr>
          <p:cNvPr id="6" name="Content Placeholder 2"/>
          <p:cNvSpPr txBox="1">
            <a:spLocks/>
          </p:cNvSpPr>
          <p:nvPr/>
        </p:nvSpPr>
        <p:spPr>
          <a:xfrm>
            <a:off x="7660420" y="890245"/>
            <a:ext cx="3854837" cy="3633802"/>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endParaRPr lang="en-US" dirty="0" smtClean="0">
              <a:solidFill>
                <a:schemeClr val="tx1"/>
              </a:solidFill>
            </a:endParaRPr>
          </a:p>
          <a:p>
            <a:pPr>
              <a:buFont typeface="Wingdings" panose="05000000000000000000" pitchFamily="2" charset="2"/>
              <a:buChar char="§"/>
            </a:pPr>
            <a:r>
              <a:rPr lang="en-US" dirty="0" smtClean="0">
                <a:solidFill>
                  <a:schemeClr val="tx1"/>
                </a:solidFill>
              </a:rPr>
              <a:t>613 </a:t>
            </a:r>
            <a:r>
              <a:rPr lang="en-US" dirty="0">
                <a:solidFill>
                  <a:schemeClr val="tx1"/>
                </a:solidFill>
              </a:rPr>
              <a:t>patients</a:t>
            </a:r>
          </a:p>
          <a:p>
            <a:pPr>
              <a:buFont typeface="Wingdings" panose="05000000000000000000" pitchFamily="2" charset="2"/>
              <a:buChar char="§"/>
            </a:pPr>
            <a:r>
              <a:rPr lang="en-US" dirty="0">
                <a:solidFill>
                  <a:schemeClr val="tx1"/>
                </a:solidFill>
              </a:rPr>
              <a:t>3-5 hours after stroke</a:t>
            </a:r>
          </a:p>
          <a:p>
            <a:pPr>
              <a:buFont typeface="Wingdings" panose="05000000000000000000" pitchFamily="2" charset="2"/>
              <a:buChar char="§"/>
            </a:pPr>
            <a:r>
              <a:rPr lang="en-US" dirty="0">
                <a:solidFill>
                  <a:schemeClr val="tx1"/>
                </a:solidFill>
              </a:rPr>
              <a:t>NIHSS 0-1 at 90 days in 33.8% vs. 32% (not significant) </a:t>
            </a:r>
          </a:p>
          <a:p>
            <a:pPr>
              <a:buFont typeface="Wingdings" panose="05000000000000000000" pitchFamily="2" charset="2"/>
              <a:buChar char="§"/>
            </a:pPr>
            <a:r>
              <a:rPr lang="en-US" dirty="0" smtClean="0">
                <a:solidFill>
                  <a:schemeClr val="tx1"/>
                </a:solidFill>
              </a:rPr>
              <a:t>fatal </a:t>
            </a:r>
            <a:r>
              <a:rPr lang="en-US" dirty="0">
                <a:solidFill>
                  <a:schemeClr val="tx1"/>
                </a:solidFill>
              </a:rPr>
              <a:t>intracranial hemorrhage in 3% vs. 0.3% (NNH 37)</a:t>
            </a:r>
          </a:p>
          <a:p>
            <a:endParaRPr lang="en-US" dirty="0"/>
          </a:p>
        </p:txBody>
      </p:sp>
      <p:pic>
        <p:nvPicPr>
          <p:cNvPr id="7" name="Picture 6"/>
          <p:cNvPicPr>
            <a:picLocks noChangeAspect="1"/>
          </p:cNvPicPr>
          <p:nvPr/>
        </p:nvPicPr>
        <p:blipFill>
          <a:blip r:embed="rId3"/>
          <a:stretch>
            <a:fillRect/>
          </a:stretch>
        </p:blipFill>
        <p:spPr>
          <a:xfrm>
            <a:off x="195895" y="5121954"/>
            <a:ext cx="5250850" cy="1449862"/>
          </a:xfrm>
          <a:prstGeom prst="rect">
            <a:avLst/>
          </a:prstGeom>
          <a:ln w="38100" cap="sq" cmpd="dbl">
            <a:solidFill>
              <a:schemeClr val="bg2">
                <a:lumMod val="50000"/>
              </a:schemeClr>
            </a:solidFill>
            <a:prstDash val="solid"/>
            <a:miter lim="800000"/>
          </a:ln>
          <a:effectLst/>
        </p:spPr>
      </p:pic>
      <p:pic>
        <p:nvPicPr>
          <p:cNvPr id="8" name="Picture 7"/>
          <p:cNvPicPr>
            <a:picLocks noChangeAspect="1"/>
          </p:cNvPicPr>
          <p:nvPr/>
        </p:nvPicPr>
        <p:blipFill>
          <a:blip r:embed="rId4"/>
          <a:stretch>
            <a:fillRect/>
          </a:stretch>
        </p:blipFill>
        <p:spPr>
          <a:xfrm>
            <a:off x="5621701" y="4801790"/>
            <a:ext cx="6405948" cy="670210"/>
          </a:xfrm>
          <a:prstGeom prst="rect">
            <a:avLst/>
          </a:prstGeom>
          <a:ln w="38100" cap="sq" cmpd="dbl">
            <a:solidFill>
              <a:schemeClr val="bg2">
                <a:lumMod val="50000"/>
              </a:schemeClr>
            </a:solidFill>
            <a:prstDash val="solid"/>
            <a:miter lim="800000"/>
          </a:ln>
          <a:effectLst/>
        </p:spPr>
      </p:pic>
    </p:spTree>
    <p:extLst>
      <p:ext uri="{BB962C8B-B14F-4D97-AF65-F5344CB8AC3E}">
        <p14:creationId xmlns:p14="http://schemas.microsoft.com/office/powerpoint/2010/main" val="6642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63" y="821344"/>
            <a:ext cx="4060783" cy="870464"/>
          </a:xfrm>
          <a:ln w="19050">
            <a:solidFill>
              <a:schemeClr val="bg2"/>
            </a:solidFill>
          </a:ln>
        </p:spPr>
        <p:txBody>
          <a:bodyPr/>
          <a:lstStyle/>
          <a:p>
            <a:r>
              <a:rPr lang="en-US" b="1" dirty="0" smtClean="0">
                <a:solidFill>
                  <a:schemeClr val="bg2"/>
                </a:solidFill>
              </a:rPr>
              <a:t>ECASS III </a:t>
            </a:r>
            <a:r>
              <a:rPr lang="en-US" dirty="0" smtClean="0">
                <a:solidFill>
                  <a:schemeClr val="bg2"/>
                </a:solidFill>
              </a:rPr>
              <a:t>- 2008</a:t>
            </a:r>
            <a:endParaRPr lang="en-US" dirty="0">
              <a:solidFill>
                <a:schemeClr val="bg2"/>
              </a:solidFill>
            </a:endParaRPr>
          </a:p>
        </p:txBody>
      </p:sp>
      <p:sp>
        <p:nvSpPr>
          <p:cNvPr id="3" name="Content Placeholder 2"/>
          <p:cNvSpPr>
            <a:spLocks noGrp="1"/>
          </p:cNvSpPr>
          <p:nvPr>
            <p:ph idx="1"/>
          </p:nvPr>
        </p:nvSpPr>
        <p:spPr>
          <a:xfrm>
            <a:off x="336763" y="1691807"/>
            <a:ext cx="4060783" cy="3841579"/>
          </a:xfrm>
          <a:ln w="19050">
            <a:solidFill>
              <a:schemeClr val="bg2"/>
            </a:solidFill>
          </a:ln>
        </p:spPr>
        <p:txBody>
          <a:bodyPr>
            <a:normAutofit lnSpcReduction="10000"/>
          </a:bodyPr>
          <a:lstStyle/>
          <a:p>
            <a:pPr>
              <a:buFont typeface="Wingdings" panose="05000000000000000000" pitchFamily="2" charset="2"/>
              <a:buChar char="§"/>
            </a:pPr>
            <a:r>
              <a:rPr lang="en-US" dirty="0" smtClean="0">
                <a:solidFill>
                  <a:schemeClr val="tx1"/>
                </a:solidFill>
              </a:rPr>
              <a:t>821 patients</a:t>
            </a:r>
          </a:p>
          <a:p>
            <a:pPr>
              <a:buFont typeface="Wingdings" panose="05000000000000000000" pitchFamily="2" charset="2"/>
              <a:buChar char="§"/>
            </a:pPr>
            <a:r>
              <a:rPr lang="en-US" dirty="0" smtClean="0">
                <a:solidFill>
                  <a:schemeClr val="tx1"/>
                </a:solidFill>
              </a:rPr>
              <a:t>3-4.5 </a:t>
            </a:r>
            <a:r>
              <a:rPr lang="en-US" dirty="0">
                <a:solidFill>
                  <a:schemeClr val="tx1"/>
                </a:solidFill>
              </a:rPr>
              <a:t>hours after stroke</a:t>
            </a:r>
          </a:p>
          <a:p>
            <a:pPr>
              <a:buFont typeface="Wingdings" panose="05000000000000000000" pitchFamily="2" charset="2"/>
              <a:buChar char="§"/>
            </a:pPr>
            <a:r>
              <a:rPr lang="en-US" dirty="0" err="1" smtClean="0">
                <a:solidFill>
                  <a:schemeClr val="tx1"/>
                </a:solidFill>
              </a:rPr>
              <a:t>mRS</a:t>
            </a:r>
            <a:r>
              <a:rPr lang="en-US" dirty="0" smtClean="0">
                <a:solidFill>
                  <a:schemeClr val="tx1"/>
                </a:solidFill>
              </a:rPr>
              <a:t> 0-1 at 90 days in 52.4% vs. 45.2% (NNT 14)</a:t>
            </a:r>
          </a:p>
          <a:p>
            <a:pPr>
              <a:buFont typeface="Wingdings" panose="05000000000000000000" pitchFamily="2" charset="2"/>
              <a:buChar char="§"/>
            </a:pPr>
            <a:r>
              <a:rPr lang="en-US" dirty="0">
                <a:solidFill>
                  <a:schemeClr val="tx1"/>
                </a:solidFill>
              </a:rPr>
              <a:t>symptomatic intracranial hemorrhage by NINDS definition in 7.9% vs. 3.5% (NNH 22</a:t>
            </a:r>
            <a:r>
              <a:rPr lang="en-US" dirty="0" smtClean="0">
                <a:solidFill>
                  <a:schemeClr val="tx1"/>
                </a:solidFill>
              </a:rPr>
              <a:t>)</a:t>
            </a:r>
          </a:p>
          <a:p>
            <a:pPr>
              <a:buFont typeface="Wingdings" panose="05000000000000000000" pitchFamily="2" charset="2"/>
              <a:buChar char="§"/>
            </a:pPr>
            <a:r>
              <a:rPr lang="en-US" dirty="0" smtClean="0">
                <a:solidFill>
                  <a:schemeClr val="tx1"/>
                </a:solidFill>
              </a:rPr>
              <a:t>fatal intracranial hemorrhage in 0.7% vs. 0% (not significant)</a:t>
            </a: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5393292" y="450017"/>
            <a:ext cx="5261992" cy="5188922"/>
          </a:xfrm>
          <a:prstGeom prst="rect">
            <a:avLst/>
          </a:prstGeom>
          <a:ln w="38100" cmpd="dbl">
            <a:solidFill>
              <a:schemeClr val="bg2">
                <a:lumMod val="50000"/>
              </a:schemeClr>
            </a:solidFill>
          </a:ln>
        </p:spPr>
      </p:pic>
      <p:pic>
        <p:nvPicPr>
          <p:cNvPr id="4" name="Picture 3"/>
          <p:cNvPicPr>
            <a:picLocks noChangeAspect="1"/>
          </p:cNvPicPr>
          <p:nvPr/>
        </p:nvPicPr>
        <p:blipFill>
          <a:blip r:embed="rId4"/>
          <a:stretch>
            <a:fillRect/>
          </a:stretch>
        </p:blipFill>
        <p:spPr>
          <a:xfrm>
            <a:off x="6232696" y="4994495"/>
            <a:ext cx="5250850" cy="1449862"/>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642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15" y="409330"/>
            <a:ext cx="4563617" cy="713945"/>
          </a:xfrm>
          <a:ln w="19050">
            <a:solidFill>
              <a:schemeClr val="bg2"/>
            </a:solidFill>
          </a:ln>
        </p:spPr>
        <p:txBody>
          <a:bodyPr>
            <a:normAutofit/>
          </a:bodyPr>
          <a:lstStyle/>
          <a:p>
            <a:r>
              <a:rPr lang="en-US" b="1" dirty="0" smtClean="0">
                <a:solidFill>
                  <a:schemeClr val="bg2"/>
                </a:solidFill>
              </a:rPr>
              <a:t>ECASS </a:t>
            </a:r>
            <a:r>
              <a:rPr lang="en-US" b="1" dirty="0">
                <a:solidFill>
                  <a:schemeClr val="bg2"/>
                </a:solidFill>
              </a:rPr>
              <a:t>III </a:t>
            </a:r>
            <a:r>
              <a:rPr lang="en-US" dirty="0" smtClean="0">
                <a:solidFill>
                  <a:schemeClr val="bg2"/>
                </a:solidFill>
              </a:rPr>
              <a:t>– 2008</a:t>
            </a:r>
            <a:endParaRPr lang="en-US" sz="4000" dirty="0"/>
          </a:p>
        </p:txBody>
      </p:sp>
      <p:pic>
        <p:nvPicPr>
          <p:cNvPr id="5" name="Picture 4"/>
          <p:cNvPicPr>
            <a:picLocks noChangeAspect="1"/>
          </p:cNvPicPr>
          <p:nvPr/>
        </p:nvPicPr>
        <p:blipFill>
          <a:blip r:embed="rId3"/>
          <a:stretch>
            <a:fillRect/>
          </a:stretch>
        </p:blipFill>
        <p:spPr>
          <a:xfrm>
            <a:off x="513315" y="1460867"/>
            <a:ext cx="6144956" cy="2987131"/>
          </a:xfrm>
          <a:prstGeom prst="rect">
            <a:avLst/>
          </a:prstGeom>
          <a:ln w="28575" cap="sq" cmpd="sng">
            <a:solidFill>
              <a:srgbClr val="0A304A"/>
            </a:solidFill>
            <a:prstDash val="solid"/>
            <a:miter lim="800000"/>
          </a:ln>
          <a:effectLst/>
        </p:spPr>
      </p:pic>
      <p:pic>
        <p:nvPicPr>
          <p:cNvPr id="8" name="Picture 7"/>
          <p:cNvPicPr>
            <a:picLocks noChangeAspect="1"/>
          </p:cNvPicPr>
          <p:nvPr/>
        </p:nvPicPr>
        <p:blipFill>
          <a:blip r:embed="rId4"/>
          <a:stretch>
            <a:fillRect/>
          </a:stretch>
        </p:blipFill>
        <p:spPr>
          <a:xfrm>
            <a:off x="8233356" y="148185"/>
            <a:ext cx="3369342" cy="6509701"/>
          </a:xfrm>
          <a:prstGeom prst="rect">
            <a:avLst/>
          </a:prstGeom>
          <a:ln w="38100" cap="sq" cmpd="dbl">
            <a:solidFill>
              <a:srgbClr val="0A304A"/>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a:off x="8196374" y="5089425"/>
            <a:ext cx="3442263" cy="4756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151014" y="1367434"/>
            <a:ext cx="3517557" cy="2388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159248" y="3043834"/>
            <a:ext cx="3517557" cy="2388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892477" y="2898678"/>
            <a:ext cx="6657542" cy="2531253"/>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6"/>
          <a:stretch>
            <a:fillRect/>
          </a:stretch>
        </p:blipFill>
        <p:spPr>
          <a:xfrm>
            <a:off x="1267076" y="4170396"/>
            <a:ext cx="6659823" cy="2315464"/>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7"/>
          <a:stretch>
            <a:fillRect/>
          </a:stretch>
        </p:blipFill>
        <p:spPr>
          <a:xfrm>
            <a:off x="301315" y="1460867"/>
            <a:ext cx="6538086" cy="528483"/>
          </a:xfrm>
          <a:prstGeom prst="rect">
            <a:avLst/>
          </a:prstGeom>
        </p:spPr>
      </p:pic>
      <p:pic>
        <p:nvPicPr>
          <p:cNvPr id="4" name="Picture 3"/>
          <p:cNvPicPr>
            <a:picLocks noChangeAspect="1"/>
          </p:cNvPicPr>
          <p:nvPr/>
        </p:nvPicPr>
        <p:blipFill>
          <a:blip r:embed="rId8"/>
          <a:stretch>
            <a:fillRect/>
          </a:stretch>
        </p:blipFill>
        <p:spPr>
          <a:xfrm>
            <a:off x="304111" y="3045279"/>
            <a:ext cx="6592974" cy="517693"/>
          </a:xfrm>
          <a:prstGeom prst="rect">
            <a:avLst/>
          </a:prstGeom>
        </p:spPr>
      </p:pic>
      <p:pic>
        <p:nvPicPr>
          <p:cNvPr id="6" name="Picture 5"/>
          <p:cNvPicPr>
            <a:picLocks noChangeAspect="1"/>
          </p:cNvPicPr>
          <p:nvPr/>
        </p:nvPicPr>
        <p:blipFill rotWithShape="1">
          <a:blip r:embed="rId9"/>
          <a:srcRect b="5938"/>
          <a:stretch/>
        </p:blipFill>
        <p:spPr>
          <a:xfrm>
            <a:off x="188066" y="4338660"/>
            <a:ext cx="7639439" cy="1164370"/>
          </a:xfrm>
          <a:prstGeom prst="rect">
            <a:avLst/>
          </a:prstGeom>
        </p:spPr>
      </p:pic>
    </p:spTree>
    <p:extLst>
      <p:ext uri="{BB962C8B-B14F-4D97-AF65-F5344CB8AC3E}">
        <p14:creationId xmlns:p14="http://schemas.microsoft.com/office/powerpoint/2010/main" val="274279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6990" y="125373"/>
            <a:ext cx="3566512" cy="1052384"/>
          </a:xfrm>
          <a:prstGeom prst="rect">
            <a:avLst/>
          </a:prstGeom>
          <a:ln w="19050">
            <a:solidFill>
              <a:schemeClr val="bg2"/>
            </a:solidFill>
          </a:ln>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dirty="0" smtClean="0">
                <a:solidFill>
                  <a:schemeClr val="bg2"/>
                </a:solidFill>
              </a:rPr>
              <a:t>regarding</a:t>
            </a:r>
            <a:endParaRPr lang="en-US" dirty="0" smtClean="0">
              <a:solidFill>
                <a:schemeClr val="bg2"/>
              </a:solidFill>
            </a:endParaRPr>
          </a:p>
          <a:p>
            <a:r>
              <a:rPr lang="en-US" b="1" dirty="0" smtClean="0">
                <a:solidFill>
                  <a:schemeClr val="bg2"/>
                </a:solidFill>
              </a:rPr>
              <a:t>ECASS III </a:t>
            </a:r>
            <a:r>
              <a:rPr lang="en-US" dirty="0" smtClean="0">
                <a:solidFill>
                  <a:schemeClr val="bg2"/>
                </a:solidFill>
              </a:rPr>
              <a:t>– 2008</a:t>
            </a:r>
            <a:endParaRPr lang="en-US" sz="4000" dirty="0"/>
          </a:p>
        </p:txBody>
      </p:sp>
      <p:pic>
        <p:nvPicPr>
          <p:cNvPr id="5" name="Picture 4"/>
          <p:cNvPicPr>
            <a:picLocks noChangeAspect="1"/>
          </p:cNvPicPr>
          <p:nvPr/>
        </p:nvPicPr>
        <p:blipFill>
          <a:blip r:embed="rId3"/>
          <a:stretch>
            <a:fillRect/>
          </a:stretch>
        </p:blipFill>
        <p:spPr>
          <a:xfrm>
            <a:off x="5866372" y="76200"/>
            <a:ext cx="6229288" cy="6709914"/>
          </a:xfrm>
          <a:prstGeom prst="rect">
            <a:avLst/>
          </a:prstGeom>
          <a:ln w="38100" cmpd="dbl">
            <a:solidFill>
              <a:schemeClr val="bg2">
                <a:lumMod val="50000"/>
              </a:schemeClr>
            </a:solidFill>
          </a:ln>
        </p:spPr>
      </p:pic>
      <p:sp>
        <p:nvSpPr>
          <p:cNvPr id="6" name="Oval 5"/>
          <p:cNvSpPr/>
          <p:nvPr/>
        </p:nvSpPr>
        <p:spPr>
          <a:xfrm>
            <a:off x="9343863" y="287245"/>
            <a:ext cx="2680183" cy="6615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19455" y="1547169"/>
            <a:ext cx="6048375" cy="1028700"/>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4170835" y="1482127"/>
            <a:ext cx="2582299" cy="5793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970286" y="1300894"/>
            <a:ext cx="4567708" cy="5172759"/>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398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75308"/>
            <a:ext cx="8534400" cy="1507067"/>
          </a:xfrm>
        </p:spPr>
        <p:txBody>
          <a:bodyPr/>
          <a:lstStyle/>
          <a:p>
            <a:r>
              <a:rPr lang="en-US" dirty="0" smtClean="0"/>
              <a:t>COMPETING INTERESTS DISCLOSURES</a:t>
            </a:r>
            <a:endParaRPr lang="en-US" dirty="0"/>
          </a:p>
        </p:txBody>
      </p:sp>
      <p:sp>
        <p:nvSpPr>
          <p:cNvPr id="3" name="Content Placeholder 2"/>
          <p:cNvSpPr>
            <a:spLocks noGrp="1"/>
          </p:cNvSpPr>
          <p:nvPr>
            <p:ph idx="1"/>
          </p:nvPr>
        </p:nvSpPr>
        <p:spPr>
          <a:xfrm>
            <a:off x="684212" y="1761565"/>
            <a:ext cx="8534400" cy="3615267"/>
          </a:xfrm>
        </p:spPr>
        <p:txBody>
          <a:bodyPr/>
          <a:lstStyle/>
          <a:p>
            <a:r>
              <a:rPr lang="en-US" dirty="0" smtClean="0">
                <a:solidFill>
                  <a:schemeClr val="tx1"/>
                </a:solidFill>
              </a:rPr>
              <a:t>Dr. Alper is an employee of EBSCO Health which publishes DynaMed</a:t>
            </a:r>
          </a:p>
          <a:p>
            <a:r>
              <a:rPr lang="en-US" dirty="0" smtClean="0">
                <a:solidFill>
                  <a:schemeClr val="tx1"/>
                </a:solidFill>
              </a:rPr>
              <a:t>Dr. Alper has published an article in BMJ expressing the intellectual concepts in this presentation.</a:t>
            </a:r>
            <a:endParaRPr lang="en-US" dirty="0">
              <a:solidFill>
                <a:schemeClr val="tx1"/>
              </a:solidFill>
            </a:endParaRPr>
          </a:p>
        </p:txBody>
      </p:sp>
    </p:spTree>
    <p:extLst>
      <p:ext uri="{BB962C8B-B14F-4D97-AF65-F5344CB8AC3E}">
        <p14:creationId xmlns:p14="http://schemas.microsoft.com/office/powerpoint/2010/main" val="1694627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88" y="453083"/>
            <a:ext cx="3566512" cy="716690"/>
          </a:xfrm>
          <a:ln w="19050">
            <a:solidFill>
              <a:schemeClr val="bg2"/>
            </a:solidFill>
          </a:ln>
        </p:spPr>
        <p:txBody>
          <a:bodyPr>
            <a:normAutofit fontScale="90000"/>
          </a:bodyPr>
          <a:lstStyle/>
          <a:p>
            <a:r>
              <a:rPr lang="en-US" b="1" dirty="0">
                <a:solidFill>
                  <a:schemeClr val="bg2"/>
                </a:solidFill>
              </a:rPr>
              <a:t>ECASS III </a:t>
            </a:r>
            <a:r>
              <a:rPr lang="en-US" dirty="0" smtClean="0">
                <a:solidFill>
                  <a:schemeClr val="bg2"/>
                </a:solidFill>
              </a:rPr>
              <a:t>– 2008</a:t>
            </a:r>
            <a:endParaRPr lang="en-US" sz="4000" dirty="0"/>
          </a:p>
        </p:txBody>
      </p:sp>
      <p:pic>
        <p:nvPicPr>
          <p:cNvPr id="7" name="Picture 6"/>
          <p:cNvPicPr>
            <a:picLocks noChangeAspect="1"/>
          </p:cNvPicPr>
          <p:nvPr/>
        </p:nvPicPr>
        <p:blipFill>
          <a:blip r:embed="rId3"/>
          <a:stretch>
            <a:fillRect/>
          </a:stretch>
        </p:blipFill>
        <p:spPr>
          <a:xfrm>
            <a:off x="8299184" y="107091"/>
            <a:ext cx="3442387" cy="6653570"/>
          </a:xfrm>
          <a:prstGeom prst="rect">
            <a:avLst/>
          </a:prstGeom>
          <a:ln w="38100" cap="sq" cmpd="dbl">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8285495" y="3090764"/>
            <a:ext cx="3493660" cy="2372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4551724" y="107091"/>
            <a:ext cx="3462065" cy="6688846"/>
          </a:xfrm>
          <a:prstGeom prst="rect">
            <a:avLst/>
          </a:prstGeom>
          <a:ln w="38100" cap="sq" cmpd="dbl">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a:off x="4526473" y="3089141"/>
            <a:ext cx="3517557" cy="2388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395888" y="2524489"/>
            <a:ext cx="5398120" cy="424852"/>
          </a:xfrm>
          <a:prstGeom prst="rect">
            <a:avLst/>
          </a:prstGeom>
        </p:spPr>
      </p:pic>
      <p:pic>
        <p:nvPicPr>
          <p:cNvPr id="4" name="Picture 3"/>
          <p:cNvPicPr>
            <a:picLocks noChangeAspect="1"/>
          </p:cNvPicPr>
          <p:nvPr/>
        </p:nvPicPr>
        <p:blipFill>
          <a:blip r:embed="rId6"/>
          <a:stretch>
            <a:fillRect/>
          </a:stretch>
        </p:blipFill>
        <p:spPr>
          <a:xfrm>
            <a:off x="6189774" y="2539030"/>
            <a:ext cx="5881122" cy="410311"/>
          </a:xfrm>
          <a:prstGeom prst="rect">
            <a:avLst/>
          </a:prstGeom>
        </p:spPr>
      </p:pic>
    </p:spTree>
    <p:extLst>
      <p:ext uri="{BB962C8B-B14F-4D97-AF65-F5344CB8AC3E}">
        <p14:creationId xmlns:p14="http://schemas.microsoft.com/office/powerpoint/2010/main" val="414145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937399" y="113651"/>
            <a:ext cx="6154237" cy="6629072"/>
          </a:xfrm>
          <a:prstGeom prst="rect">
            <a:avLst/>
          </a:prstGeom>
          <a:ln w="38100" cmpd="dbl">
            <a:solidFill>
              <a:schemeClr val="bg2">
                <a:lumMod val="50000"/>
              </a:schemeClr>
            </a:solidFill>
          </a:ln>
        </p:spPr>
      </p:pic>
      <p:sp>
        <p:nvSpPr>
          <p:cNvPr id="10" name="Title 1"/>
          <p:cNvSpPr txBox="1">
            <a:spLocks/>
          </p:cNvSpPr>
          <p:nvPr/>
        </p:nvSpPr>
        <p:spPr>
          <a:xfrm>
            <a:off x="156990" y="125373"/>
            <a:ext cx="3566512" cy="1052384"/>
          </a:xfrm>
          <a:prstGeom prst="rect">
            <a:avLst/>
          </a:prstGeom>
          <a:ln w="19050">
            <a:solidFill>
              <a:schemeClr val="bg2"/>
            </a:solidFill>
          </a:ln>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dirty="0" smtClean="0">
                <a:solidFill>
                  <a:schemeClr val="bg2"/>
                </a:solidFill>
              </a:rPr>
              <a:t>regarding</a:t>
            </a:r>
            <a:endParaRPr lang="en-US" dirty="0" smtClean="0">
              <a:solidFill>
                <a:schemeClr val="bg2"/>
              </a:solidFill>
            </a:endParaRPr>
          </a:p>
          <a:p>
            <a:r>
              <a:rPr lang="en-US" b="1" dirty="0" smtClean="0">
                <a:solidFill>
                  <a:schemeClr val="bg2"/>
                </a:solidFill>
              </a:rPr>
              <a:t>ECASS III </a:t>
            </a:r>
            <a:r>
              <a:rPr lang="en-US" dirty="0" smtClean="0">
                <a:solidFill>
                  <a:schemeClr val="bg2"/>
                </a:solidFill>
              </a:rPr>
              <a:t>– 2008</a:t>
            </a:r>
            <a:endParaRPr lang="en-US" sz="4000" dirty="0"/>
          </a:p>
        </p:txBody>
      </p:sp>
      <p:pic>
        <p:nvPicPr>
          <p:cNvPr id="13" name="Picture 12"/>
          <p:cNvPicPr>
            <a:picLocks noChangeAspect="1"/>
          </p:cNvPicPr>
          <p:nvPr/>
        </p:nvPicPr>
        <p:blipFill>
          <a:blip r:embed="rId4"/>
          <a:stretch>
            <a:fillRect/>
          </a:stretch>
        </p:blipFill>
        <p:spPr>
          <a:xfrm>
            <a:off x="520294" y="1831646"/>
            <a:ext cx="4860324" cy="318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520294" y="1831646"/>
            <a:ext cx="4857750" cy="318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520294" y="1831646"/>
            <a:ext cx="4857750" cy="3181350"/>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348039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58" y="273798"/>
            <a:ext cx="4534530" cy="730421"/>
          </a:xfrm>
          <a:ln w="19050">
            <a:solidFill>
              <a:schemeClr val="bg2">
                <a:lumMod val="75000"/>
              </a:schemeClr>
            </a:solidFill>
          </a:ln>
        </p:spPr>
        <p:txBody>
          <a:bodyPr/>
          <a:lstStyle/>
          <a:p>
            <a:r>
              <a:rPr lang="en-US" b="1" dirty="0">
                <a:solidFill>
                  <a:schemeClr val="bg2"/>
                </a:solidFill>
              </a:rPr>
              <a:t>ECASS III </a:t>
            </a:r>
            <a:r>
              <a:rPr lang="en-US" dirty="0">
                <a:solidFill>
                  <a:schemeClr val="bg2"/>
                </a:solidFill>
              </a:rPr>
              <a:t>- 2008</a:t>
            </a:r>
            <a:endParaRPr lang="en-US" dirty="0"/>
          </a:p>
        </p:txBody>
      </p:sp>
      <p:sp>
        <p:nvSpPr>
          <p:cNvPr id="3" name="Content Placeholder 2"/>
          <p:cNvSpPr>
            <a:spLocks noGrp="1"/>
          </p:cNvSpPr>
          <p:nvPr>
            <p:ph idx="1"/>
          </p:nvPr>
        </p:nvSpPr>
        <p:spPr>
          <a:xfrm>
            <a:off x="650059" y="1004219"/>
            <a:ext cx="4534529" cy="3851663"/>
          </a:xfrm>
          <a:ln w="19050">
            <a:solidFill>
              <a:schemeClr val="bg2">
                <a:lumMod val="75000"/>
              </a:schemeClr>
            </a:solidFill>
          </a:ln>
        </p:spPr>
        <p:txBody>
          <a:bodyPr>
            <a:normAutofit/>
          </a:bodyPr>
          <a:lstStyle/>
          <a:p>
            <a:pPr>
              <a:buFont typeface="Wingdings" panose="05000000000000000000" pitchFamily="2" charset="2"/>
              <a:buChar char="§"/>
            </a:pPr>
            <a:r>
              <a:rPr lang="en-US" dirty="0">
                <a:solidFill>
                  <a:schemeClr val="tx1"/>
                </a:solidFill>
              </a:rPr>
              <a:t>821 patients</a:t>
            </a:r>
          </a:p>
          <a:p>
            <a:pPr>
              <a:buFont typeface="Wingdings" panose="05000000000000000000" pitchFamily="2" charset="2"/>
              <a:buChar char="§"/>
            </a:pPr>
            <a:r>
              <a:rPr lang="en-US" dirty="0">
                <a:solidFill>
                  <a:schemeClr val="tx1"/>
                </a:solidFill>
              </a:rPr>
              <a:t>3-4.5 hours after stroke</a:t>
            </a:r>
          </a:p>
          <a:p>
            <a:pPr>
              <a:buFont typeface="Wingdings" panose="05000000000000000000" pitchFamily="2" charset="2"/>
              <a:buChar char="§"/>
            </a:pPr>
            <a:r>
              <a:rPr lang="en-US" dirty="0" err="1">
                <a:solidFill>
                  <a:schemeClr val="tx1"/>
                </a:solidFill>
              </a:rPr>
              <a:t>mRS</a:t>
            </a:r>
            <a:r>
              <a:rPr lang="en-US" dirty="0">
                <a:solidFill>
                  <a:schemeClr val="tx1"/>
                </a:solidFill>
              </a:rPr>
              <a:t> 0-1 at 90 days in 52.4% vs. 45.2% (NNT 14</a:t>
            </a:r>
            <a:r>
              <a:rPr lang="en-US" dirty="0" smtClean="0">
                <a:solidFill>
                  <a:schemeClr val="tx1"/>
                </a:solidFill>
              </a:rPr>
              <a:t>)</a:t>
            </a:r>
          </a:p>
          <a:p>
            <a:pPr>
              <a:buFont typeface="Wingdings" panose="05000000000000000000" pitchFamily="2" charset="2"/>
              <a:buChar char="§"/>
            </a:pPr>
            <a:r>
              <a:rPr lang="en-US" dirty="0">
                <a:solidFill>
                  <a:schemeClr val="tx1"/>
                </a:solidFill>
              </a:rPr>
              <a:t>symptomatic intracranial hemorrhage by NINDS definition in 7.9% vs. 3.5% (NNH 22</a:t>
            </a:r>
            <a:r>
              <a:rPr lang="en-US" dirty="0" smtClean="0">
                <a:solidFill>
                  <a:schemeClr val="tx1"/>
                </a:solidFill>
              </a:rPr>
              <a:t>)</a:t>
            </a:r>
            <a:endParaRPr lang="en-US" dirty="0">
              <a:solidFill>
                <a:schemeClr val="tx1"/>
              </a:solidFill>
            </a:endParaRPr>
          </a:p>
          <a:p>
            <a:pPr>
              <a:buFont typeface="Wingdings" panose="05000000000000000000" pitchFamily="2" charset="2"/>
              <a:buChar char="§"/>
            </a:pPr>
            <a:r>
              <a:rPr lang="en-US" dirty="0" smtClean="0">
                <a:solidFill>
                  <a:schemeClr val="tx1"/>
                </a:solidFill>
              </a:rPr>
              <a:t>fatal </a:t>
            </a:r>
            <a:r>
              <a:rPr lang="en-US" dirty="0">
                <a:solidFill>
                  <a:schemeClr val="tx1"/>
                </a:solidFill>
              </a:rPr>
              <a:t>intracranial hemorrhage in 0.7% vs. 0% (not significant</a:t>
            </a:r>
            <a:r>
              <a:rPr lang="en-US" dirty="0" smtClean="0">
                <a:solidFill>
                  <a:schemeClr val="tx1"/>
                </a:solidFill>
              </a:rPr>
              <a:t>)</a:t>
            </a:r>
            <a:endParaRPr lang="en-US" dirty="0">
              <a:solidFill>
                <a:schemeClr val="tx1"/>
              </a:solidFill>
            </a:endParaRPr>
          </a:p>
        </p:txBody>
      </p:sp>
      <p:sp>
        <p:nvSpPr>
          <p:cNvPr id="4" name="Rectangle 3"/>
          <p:cNvSpPr/>
          <p:nvPr/>
        </p:nvSpPr>
        <p:spPr>
          <a:xfrm>
            <a:off x="7660420" y="243914"/>
            <a:ext cx="3854837" cy="646331"/>
          </a:xfrm>
          <a:prstGeom prst="rect">
            <a:avLst/>
          </a:prstGeom>
          <a:ln w="19050">
            <a:solidFill>
              <a:schemeClr val="bg2">
                <a:lumMod val="75000"/>
              </a:schemeClr>
            </a:solidFill>
          </a:ln>
        </p:spPr>
        <p:txBody>
          <a:bodyPr wrap="square">
            <a:spAutoFit/>
          </a:bodyPr>
          <a:lstStyle/>
          <a:p>
            <a:r>
              <a:rPr lang="en-US" sz="3600" b="1" dirty="0" smtClean="0">
                <a:solidFill>
                  <a:schemeClr val="bg2"/>
                </a:solidFill>
              </a:rPr>
              <a:t>ATLANTIS </a:t>
            </a:r>
            <a:r>
              <a:rPr lang="en-US" sz="3600" dirty="0" smtClean="0">
                <a:solidFill>
                  <a:schemeClr val="bg2"/>
                </a:solidFill>
              </a:rPr>
              <a:t>- </a:t>
            </a:r>
            <a:r>
              <a:rPr lang="en-US" sz="3600" dirty="0">
                <a:solidFill>
                  <a:schemeClr val="bg2"/>
                </a:solidFill>
              </a:rPr>
              <a:t>1999</a:t>
            </a:r>
            <a:endParaRPr lang="en-US" sz="3600" dirty="0"/>
          </a:p>
        </p:txBody>
      </p:sp>
      <p:sp>
        <p:nvSpPr>
          <p:cNvPr id="6" name="Content Placeholder 2"/>
          <p:cNvSpPr txBox="1">
            <a:spLocks/>
          </p:cNvSpPr>
          <p:nvPr/>
        </p:nvSpPr>
        <p:spPr>
          <a:xfrm>
            <a:off x="7660420" y="890245"/>
            <a:ext cx="3854837" cy="3633802"/>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endParaRPr lang="en-US" dirty="0" smtClean="0">
              <a:solidFill>
                <a:schemeClr val="tx1"/>
              </a:solidFill>
            </a:endParaRPr>
          </a:p>
          <a:p>
            <a:pPr>
              <a:buFont typeface="Wingdings" panose="05000000000000000000" pitchFamily="2" charset="2"/>
              <a:buChar char="§"/>
            </a:pPr>
            <a:r>
              <a:rPr lang="en-US" dirty="0" smtClean="0">
                <a:solidFill>
                  <a:schemeClr val="tx1"/>
                </a:solidFill>
              </a:rPr>
              <a:t>613 </a:t>
            </a:r>
            <a:r>
              <a:rPr lang="en-US" dirty="0">
                <a:solidFill>
                  <a:schemeClr val="tx1"/>
                </a:solidFill>
              </a:rPr>
              <a:t>patients</a:t>
            </a:r>
          </a:p>
          <a:p>
            <a:pPr>
              <a:buFont typeface="Wingdings" panose="05000000000000000000" pitchFamily="2" charset="2"/>
              <a:buChar char="§"/>
            </a:pPr>
            <a:r>
              <a:rPr lang="en-US" dirty="0">
                <a:solidFill>
                  <a:schemeClr val="tx1"/>
                </a:solidFill>
              </a:rPr>
              <a:t>3-5 hours after stroke</a:t>
            </a:r>
          </a:p>
          <a:p>
            <a:pPr>
              <a:buFont typeface="Wingdings" panose="05000000000000000000" pitchFamily="2" charset="2"/>
              <a:buChar char="§"/>
            </a:pPr>
            <a:r>
              <a:rPr lang="en-US" dirty="0">
                <a:solidFill>
                  <a:schemeClr val="tx1"/>
                </a:solidFill>
              </a:rPr>
              <a:t>NIHSS 0-1 at 90 days in 33.8% vs. 32% (not significant) </a:t>
            </a:r>
          </a:p>
          <a:p>
            <a:pPr>
              <a:buFont typeface="Wingdings" panose="05000000000000000000" pitchFamily="2" charset="2"/>
              <a:buChar char="§"/>
            </a:pPr>
            <a:r>
              <a:rPr lang="en-US" dirty="0" smtClean="0">
                <a:solidFill>
                  <a:schemeClr val="tx1"/>
                </a:solidFill>
              </a:rPr>
              <a:t>fatal </a:t>
            </a:r>
            <a:r>
              <a:rPr lang="en-US" dirty="0">
                <a:solidFill>
                  <a:schemeClr val="tx1"/>
                </a:solidFill>
              </a:rPr>
              <a:t>intracranial hemorrhage in 3% vs. 0.3% (NNH 37)</a:t>
            </a:r>
          </a:p>
          <a:p>
            <a:endParaRPr lang="en-US" dirty="0"/>
          </a:p>
        </p:txBody>
      </p:sp>
      <p:pic>
        <p:nvPicPr>
          <p:cNvPr id="7" name="Picture 6"/>
          <p:cNvPicPr>
            <a:picLocks noChangeAspect="1"/>
          </p:cNvPicPr>
          <p:nvPr/>
        </p:nvPicPr>
        <p:blipFill>
          <a:blip r:embed="rId3"/>
          <a:stretch>
            <a:fillRect/>
          </a:stretch>
        </p:blipFill>
        <p:spPr>
          <a:xfrm>
            <a:off x="195895" y="5121954"/>
            <a:ext cx="5250850" cy="1449862"/>
          </a:xfrm>
          <a:prstGeom prst="rect">
            <a:avLst/>
          </a:prstGeom>
          <a:ln w="38100" cap="sq" cmpd="dbl">
            <a:solidFill>
              <a:schemeClr val="bg2">
                <a:lumMod val="50000"/>
              </a:schemeClr>
            </a:solidFill>
            <a:prstDash val="solid"/>
            <a:miter lim="800000"/>
          </a:ln>
          <a:effectLst/>
        </p:spPr>
      </p:pic>
      <p:pic>
        <p:nvPicPr>
          <p:cNvPr id="8" name="Picture 7"/>
          <p:cNvPicPr>
            <a:picLocks noChangeAspect="1"/>
          </p:cNvPicPr>
          <p:nvPr/>
        </p:nvPicPr>
        <p:blipFill>
          <a:blip r:embed="rId4"/>
          <a:stretch>
            <a:fillRect/>
          </a:stretch>
        </p:blipFill>
        <p:spPr>
          <a:xfrm>
            <a:off x="5621701" y="4801790"/>
            <a:ext cx="6405948" cy="670210"/>
          </a:xfrm>
          <a:prstGeom prst="rect">
            <a:avLst/>
          </a:prstGeom>
          <a:ln w="38100" cap="sq" cmpd="dbl">
            <a:solidFill>
              <a:schemeClr val="bg2">
                <a:lumMod val="50000"/>
              </a:schemeClr>
            </a:solidFill>
            <a:prstDash val="solid"/>
            <a:miter lim="800000"/>
          </a:ln>
          <a:effectLst/>
        </p:spPr>
      </p:pic>
      <p:sp>
        <p:nvSpPr>
          <p:cNvPr id="5" name="TextBox 4"/>
          <p:cNvSpPr txBox="1"/>
          <p:nvPr/>
        </p:nvSpPr>
        <p:spPr>
          <a:xfrm>
            <a:off x="482191" y="4394217"/>
            <a:ext cx="4870263" cy="923330"/>
          </a:xfrm>
          <a:prstGeom prst="rect">
            <a:avLst/>
          </a:prstGeom>
          <a:solidFill>
            <a:srgbClr val="ACE2FA"/>
          </a:solidFill>
          <a:ln w="28575">
            <a:solidFill>
              <a:schemeClr val="bg1"/>
            </a:solidFill>
          </a:ln>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 No longer a significant benefit if adjusted for baseline differences in history of prior stroke ???</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1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07" y="181233"/>
            <a:ext cx="7899615" cy="1158788"/>
          </a:xfrm>
        </p:spPr>
        <p:txBody>
          <a:bodyPr/>
          <a:lstStyle/>
          <a:p>
            <a:r>
              <a:rPr lang="en-US" dirty="0" smtClean="0"/>
              <a:t>NINDS, ATLANTIS, ECASS III</a:t>
            </a:r>
            <a:endParaRPr lang="en-US" dirty="0"/>
          </a:p>
        </p:txBody>
      </p:sp>
      <p:sp>
        <p:nvSpPr>
          <p:cNvPr id="3" name="Content Placeholder 2"/>
          <p:cNvSpPr>
            <a:spLocks noGrp="1"/>
          </p:cNvSpPr>
          <p:nvPr>
            <p:ph idx="1"/>
          </p:nvPr>
        </p:nvSpPr>
        <p:spPr>
          <a:xfrm>
            <a:off x="684211" y="2313087"/>
            <a:ext cx="9460983" cy="2350817"/>
          </a:xfrm>
        </p:spPr>
        <p:txBody>
          <a:bodyPr>
            <a:noAutofit/>
          </a:bodyPr>
          <a:lstStyle/>
          <a:p>
            <a:r>
              <a:rPr lang="en-US" sz="3200" dirty="0" smtClean="0"/>
              <a:t>What if we could put all the trials together?</a:t>
            </a:r>
          </a:p>
          <a:p>
            <a:pPr marL="0" indent="0">
              <a:buNone/>
            </a:pPr>
            <a:endParaRPr lang="en-US" sz="1100" dirty="0" smtClean="0"/>
          </a:p>
          <a:p>
            <a:r>
              <a:rPr lang="en-US" sz="3200" dirty="0" smtClean="0"/>
              <a:t>An individual patient data meta-analysis</a:t>
            </a:r>
          </a:p>
          <a:p>
            <a:pPr marL="0" indent="0">
              <a:buNone/>
            </a:pPr>
            <a:endParaRPr lang="en-US" sz="1200" dirty="0" smtClean="0"/>
          </a:p>
          <a:p>
            <a:r>
              <a:rPr lang="en-US" sz="3200" dirty="0" smtClean="0"/>
              <a:t>In 2010…</a:t>
            </a:r>
            <a:endParaRPr lang="en-US" sz="3200" dirty="0"/>
          </a:p>
        </p:txBody>
      </p:sp>
    </p:spTree>
    <p:extLst>
      <p:ext uri="{BB962C8B-B14F-4D97-AF65-F5344CB8AC3E}">
        <p14:creationId xmlns:p14="http://schemas.microsoft.com/office/powerpoint/2010/main" val="1826146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158013" y="861733"/>
            <a:ext cx="3357602" cy="589849"/>
          </a:xfrm>
          <a:prstGeom prst="rect">
            <a:avLst/>
          </a:prstGeom>
          <a:ln w="38100" cap="sq" cmpd="dbl">
            <a:solidFill>
              <a:srgbClr val="0A304A"/>
            </a:solidFill>
            <a:prstDash val="solid"/>
            <a:miter lim="800000"/>
          </a:ln>
          <a:effectLst/>
        </p:spPr>
      </p:pic>
      <p:pic>
        <p:nvPicPr>
          <p:cNvPr id="7" name="Picture 6"/>
          <p:cNvPicPr>
            <a:picLocks noChangeAspect="1"/>
          </p:cNvPicPr>
          <p:nvPr/>
        </p:nvPicPr>
        <p:blipFill>
          <a:blip r:embed="rId4"/>
          <a:stretch>
            <a:fillRect/>
          </a:stretch>
        </p:blipFill>
        <p:spPr>
          <a:xfrm>
            <a:off x="5167971" y="1935127"/>
            <a:ext cx="6742612" cy="2473981"/>
          </a:xfrm>
          <a:prstGeom prst="rect">
            <a:avLst/>
          </a:prstGeom>
          <a:ln w="38100" cmpd="dbl">
            <a:solidFill>
              <a:srgbClr val="0A304A"/>
            </a:solidFill>
          </a:ln>
        </p:spPr>
      </p:pic>
      <p:pic>
        <p:nvPicPr>
          <p:cNvPr id="10" name="Picture 9"/>
          <p:cNvPicPr>
            <a:picLocks noChangeAspect="1"/>
          </p:cNvPicPr>
          <p:nvPr/>
        </p:nvPicPr>
        <p:blipFill>
          <a:blip r:embed="rId5"/>
          <a:stretch>
            <a:fillRect/>
          </a:stretch>
        </p:blipFill>
        <p:spPr>
          <a:xfrm>
            <a:off x="5171701" y="4906465"/>
            <a:ext cx="6695782" cy="944277"/>
          </a:xfrm>
          <a:prstGeom prst="rect">
            <a:avLst/>
          </a:prstGeom>
          <a:ln w="38100" cap="sq" cmpd="dbl">
            <a:solidFill>
              <a:srgbClr val="0A304A"/>
            </a:solidFill>
            <a:prstDash val="solid"/>
            <a:miter lim="800000"/>
          </a:ln>
          <a:effectLst/>
        </p:spPr>
      </p:pic>
      <p:sp>
        <p:nvSpPr>
          <p:cNvPr id="11" name="Content Placeholder 2"/>
          <p:cNvSpPr txBox="1">
            <a:spLocks/>
          </p:cNvSpPr>
          <p:nvPr/>
        </p:nvSpPr>
        <p:spPr>
          <a:xfrm>
            <a:off x="291403" y="1510519"/>
            <a:ext cx="4579767" cy="4735212"/>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r>
              <a:rPr lang="en-US" dirty="0" smtClean="0">
                <a:solidFill>
                  <a:schemeClr val="tx1"/>
                </a:solidFill>
              </a:rPr>
              <a:t>8 </a:t>
            </a:r>
            <a:r>
              <a:rPr lang="en-US" dirty="0">
                <a:solidFill>
                  <a:schemeClr val="tx1"/>
                </a:solidFill>
              </a:rPr>
              <a:t>trials included with 3,670 patients</a:t>
            </a:r>
          </a:p>
          <a:p>
            <a:pPr>
              <a:buFont typeface="Wingdings" panose="05000000000000000000" pitchFamily="2" charset="2"/>
              <a:buChar char="§"/>
            </a:pPr>
            <a:r>
              <a:rPr lang="en-US" dirty="0">
                <a:solidFill>
                  <a:schemeClr val="tx1"/>
                </a:solidFill>
              </a:rPr>
              <a:t>NINDS 1+2 and ECASS III were only trials finding significant improvement in functional </a:t>
            </a:r>
            <a:r>
              <a:rPr lang="en-US" dirty="0" smtClean="0">
                <a:solidFill>
                  <a:schemeClr val="tx1"/>
                </a:solidFill>
              </a:rPr>
              <a:t>outcome</a:t>
            </a:r>
          </a:p>
          <a:p>
            <a:pPr>
              <a:buFont typeface="Wingdings" panose="05000000000000000000" pitchFamily="2" charset="2"/>
              <a:buChar char="§"/>
            </a:pPr>
            <a:r>
              <a:rPr lang="en-US" dirty="0">
                <a:solidFill>
                  <a:schemeClr val="tx1"/>
                </a:solidFill>
              </a:rPr>
              <a:t>5 trials (ECASS, ECASS II, ATLANTIS A + B, EPITHET) found no improvement in functional </a:t>
            </a:r>
            <a:r>
              <a:rPr lang="en-US" dirty="0" smtClean="0">
                <a:solidFill>
                  <a:schemeClr val="tx1"/>
                </a:solidFill>
              </a:rPr>
              <a:t>outcome</a:t>
            </a:r>
            <a:endParaRPr lang="en-US" dirty="0">
              <a:solidFill>
                <a:schemeClr val="tx1"/>
              </a:solidFill>
            </a:endParaRPr>
          </a:p>
        </p:txBody>
      </p:sp>
      <p:sp>
        <p:nvSpPr>
          <p:cNvPr id="8" name="Title 1"/>
          <p:cNvSpPr>
            <a:spLocks noGrp="1"/>
          </p:cNvSpPr>
          <p:nvPr>
            <p:ph type="title"/>
          </p:nvPr>
        </p:nvSpPr>
        <p:spPr>
          <a:xfrm>
            <a:off x="291400" y="624806"/>
            <a:ext cx="4577080" cy="870464"/>
          </a:xfrm>
          <a:ln w="19050">
            <a:solidFill>
              <a:schemeClr val="bg2"/>
            </a:solidFill>
          </a:ln>
        </p:spPr>
        <p:txBody>
          <a:bodyPr/>
          <a:lstStyle/>
          <a:p>
            <a:r>
              <a:rPr lang="en-US" b="1" dirty="0">
                <a:solidFill>
                  <a:schemeClr val="bg2"/>
                </a:solidFill>
              </a:rPr>
              <a:t>IPD M-A </a:t>
            </a:r>
            <a:r>
              <a:rPr lang="en-US" dirty="0">
                <a:solidFill>
                  <a:schemeClr val="bg2"/>
                </a:solidFill>
              </a:rPr>
              <a:t>– 2010</a:t>
            </a:r>
            <a:endParaRPr lang="en-US" sz="6600" dirty="0"/>
          </a:p>
        </p:txBody>
      </p:sp>
    </p:spTree>
    <p:extLst>
      <p:ext uri="{BB962C8B-B14F-4D97-AF65-F5344CB8AC3E}">
        <p14:creationId xmlns:p14="http://schemas.microsoft.com/office/powerpoint/2010/main" val="13114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306523" y="1646581"/>
            <a:ext cx="4561961" cy="4315082"/>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r>
              <a:rPr lang="en-US" dirty="0">
                <a:solidFill>
                  <a:schemeClr val="tx1"/>
                </a:solidFill>
              </a:rPr>
              <a:t>SUBGROUP of patients treated 3-4.5 hours after stroke</a:t>
            </a:r>
          </a:p>
          <a:p>
            <a:pPr>
              <a:buFont typeface="Wingdings" panose="05000000000000000000" pitchFamily="2" charset="2"/>
              <a:buChar char="§"/>
            </a:pPr>
            <a:r>
              <a:rPr lang="en-US" dirty="0">
                <a:solidFill>
                  <a:schemeClr val="tx1"/>
                </a:solidFill>
              </a:rPr>
              <a:t>N = 1,620 patients</a:t>
            </a:r>
          </a:p>
          <a:p>
            <a:pPr>
              <a:buFont typeface="Wingdings" panose="05000000000000000000" pitchFamily="2" charset="2"/>
              <a:buChar char="§"/>
            </a:pPr>
            <a:r>
              <a:rPr lang="en-US" dirty="0" err="1">
                <a:solidFill>
                  <a:schemeClr val="tx1"/>
                </a:solidFill>
              </a:rPr>
              <a:t>mRS</a:t>
            </a:r>
            <a:r>
              <a:rPr lang="en-US" dirty="0">
                <a:solidFill>
                  <a:schemeClr val="tx1"/>
                </a:solidFill>
              </a:rPr>
              <a:t> 0-1 at 90 </a:t>
            </a:r>
            <a:r>
              <a:rPr lang="en-US" dirty="0" smtClean="0">
                <a:solidFill>
                  <a:schemeClr val="tx1"/>
                </a:solidFill>
              </a:rPr>
              <a:t>days </a:t>
            </a:r>
            <a:r>
              <a:rPr lang="en-US" dirty="0">
                <a:solidFill>
                  <a:schemeClr val="tx1"/>
                </a:solidFill>
              </a:rPr>
              <a:t>in 44.6% vs. 37.7% (NNT 15</a:t>
            </a:r>
            <a:r>
              <a:rPr lang="en-US" dirty="0" smtClean="0">
                <a:solidFill>
                  <a:schemeClr val="tx1"/>
                </a:solidFill>
              </a:rPr>
              <a:t>)</a:t>
            </a:r>
          </a:p>
          <a:p>
            <a:pPr>
              <a:buFont typeface="Wingdings" panose="05000000000000000000" pitchFamily="2" charset="2"/>
              <a:buChar char="§"/>
            </a:pPr>
            <a:r>
              <a:rPr lang="en-US" dirty="0">
                <a:solidFill>
                  <a:schemeClr val="tx1"/>
                </a:solidFill>
              </a:rPr>
              <a:t>c</a:t>
            </a:r>
            <a:r>
              <a:rPr lang="en-US" dirty="0" smtClean="0">
                <a:solidFill>
                  <a:schemeClr val="tx1"/>
                </a:solidFill>
              </a:rPr>
              <a:t>linically </a:t>
            </a:r>
            <a:r>
              <a:rPr lang="en-US" dirty="0">
                <a:solidFill>
                  <a:schemeClr val="tx1"/>
                </a:solidFill>
              </a:rPr>
              <a:t>relevant hemorrhage in 4.3% vs. 1.2% (NNH 33</a:t>
            </a:r>
            <a:r>
              <a:rPr lang="en-US" dirty="0" smtClean="0">
                <a:solidFill>
                  <a:schemeClr val="tx1"/>
                </a:solidFill>
              </a:rPr>
              <a:t>)</a:t>
            </a:r>
            <a:endParaRPr lang="en-US" dirty="0">
              <a:solidFill>
                <a:schemeClr val="tx1"/>
              </a:solidFill>
            </a:endParaRPr>
          </a:p>
        </p:txBody>
      </p:sp>
      <p:pic>
        <p:nvPicPr>
          <p:cNvPr id="8" name="Picture 7"/>
          <p:cNvPicPr>
            <a:picLocks noChangeAspect="1"/>
          </p:cNvPicPr>
          <p:nvPr/>
        </p:nvPicPr>
        <p:blipFill>
          <a:blip r:embed="rId3"/>
          <a:stretch>
            <a:fillRect/>
          </a:stretch>
        </p:blipFill>
        <p:spPr>
          <a:xfrm>
            <a:off x="5158013" y="861733"/>
            <a:ext cx="3357602" cy="589849"/>
          </a:xfrm>
          <a:prstGeom prst="rect">
            <a:avLst/>
          </a:prstGeom>
          <a:ln w="38100" cap="sq" cmpd="dbl">
            <a:solidFill>
              <a:srgbClr val="0A304A"/>
            </a:solidFill>
            <a:prstDash val="solid"/>
            <a:miter lim="800000"/>
          </a:ln>
          <a:effectLst/>
        </p:spPr>
      </p:pic>
      <p:pic>
        <p:nvPicPr>
          <p:cNvPr id="9" name="Picture 8"/>
          <p:cNvPicPr>
            <a:picLocks noChangeAspect="1"/>
          </p:cNvPicPr>
          <p:nvPr/>
        </p:nvPicPr>
        <p:blipFill>
          <a:blip r:embed="rId4"/>
          <a:stretch>
            <a:fillRect/>
          </a:stretch>
        </p:blipFill>
        <p:spPr>
          <a:xfrm>
            <a:off x="5167971" y="1935127"/>
            <a:ext cx="6742612" cy="2473981"/>
          </a:xfrm>
          <a:prstGeom prst="rect">
            <a:avLst/>
          </a:prstGeom>
          <a:ln w="38100" cmpd="dbl">
            <a:solidFill>
              <a:srgbClr val="0A304A"/>
            </a:solidFill>
          </a:ln>
        </p:spPr>
      </p:pic>
      <p:pic>
        <p:nvPicPr>
          <p:cNvPr id="12" name="Picture 11"/>
          <p:cNvPicPr>
            <a:picLocks noChangeAspect="1"/>
          </p:cNvPicPr>
          <p:nvPr/>
        </p:nvPicPr>
        <p:blipFill>
          <a:blip r:embed="rId5"/>
          <a:stretch>
            <a:fillRect/>
          </a:stretch>
        </p:blipFill>
        <p:spPr>
          <a:xfrm>
            <a:off x="5171701" y="4906465"/>
            <a:ext cx="6695782" cy="944277"/>
          </a:xfrm>
          <a:prstGeom prst="rect">
            <a:avLst/>
          </a:prstGeom>
          <a:ln w="38100" cap="sq" cmpd="dbl">
            <a:solidFill>
              <a:srgbClr val="0A304A"/>
            </a:solidFill>
            <a:prstDash val="solid"/>
            <a:miter lim="800000"/>
          </a:ln>
          <a:effectLst/>
        </p:spPr>
      </p:pic>
      <p:sp>
        <p:nvSpPr>
          <p:cNvPr id="13" name="Title 1"/>
          <p:cNvSpPr>
            <a:spLocks noGrp="1"/>
          </p:cNvSpPr>
          <p:nvPr>
            <p:ph type="title"/>
          </p:nvPr>
        </p:nvSpPr>
        <p:spPr>
          <a:xfrm>
            <a:off x="302390" y="760868"/>
            <a:ext cx="4566090" cy="870464"/>
          </a:xfrm>
          <a:ln w="19050">
            <a:solidFill>
              <a:schemeClr val="bg2">
                <a:lumMod val="75000"/>
              </a:schemeClr>
            </a:solidFill>
          </a:ln>
        </p:spPr>
        <p:txBody>
          <a:bodyPr/>
          <a:lstStyle/>
          <a:p>
            <a:r>
              <a:rPr lang="en-US" b="1" dirty="0">
                <a:solidFill>
                  <a:schemeClr val="bg2"/>
                </a:solidFill>
              </a:rPr>
              <a:t>IPD M-A </a:t>
            </a:r>
            <a:r>
              <a:rPr lang="en-US" dirty="0">
                <a:solidFill>
                  <a:schemeClr val="bg2"/>
                </a:solidFill>
              </a:rPr>
              <a:t>– 2010</a:t>
            </a:r>
            <a:endParaRPr lang="en-US" sz="6600" dirty="0"/>
          </a:p>
        </p:txBody>
      </p:sp>
    </p:spTree>
    <p:extLst>
      <p:ext uri="{BB962C8B-B14F-4D97-AF65-F5344CB8AC3E}">
        <p14:creationId xmlns:p14="http://schemas.microsoft.com/office/powerpoint/2010/main" val="415292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28" y="908030"/>
            <a:ext cx="3846599" cy="763371"/>
          </a:xfrm>
          <a:ln w="19050">
            <a:solidFill>
              <a:schemeClr val="bg2">
                <a:lumMod val="75000"/>
              </a:schemeClr>
            </a:solidFill>
          </a:ln>
        </p:spPr>
        <p:txBody>
          <a:bodyPr/>
          <a:lstStyle/>
          <a:p>
            <a:r>
              <a:rPr lang="en-US" b="1" dirty="0" smtClean="0">
                <a:solidFill>
                  <a:schemeClr val="bg2"/>
                </a:solidFill>
              </a:rPr>
              <a:t>IST-3 trial</a:t>
            </a:r>
            <a:r>
              <a:rPr lang="en-US" dirty="0" smtClean="0">
                <a:solidFill>
                  <a:schemeClr val="bg2"/>
                </a:solidFill>
              </a:rPr>
              <a:t>– 2012</a:t>
            </a:r>
            <a:endParaRPr lang="en-US" dirty="0"/>
          </a:p>
        </p:txBody>
      </p:sp>
      <p:sp>
        <p:nvSpPr>
          <p:cNvPr id="3" name="Content Placeholder 2"/>
          <p:cNvSpPr>
            <a:spLocks noGrp="1"/>
          </p:cNvSpPr>
          <p:nvPr>
            <p:ph idx="1"/>
          </p:nvPr>
        </p:nvSpPr>
        <p:spPr>
          <a:xfrm>
            <a:off x="470028" y="1671401"/>
            <a:ext cx="3846599" cy="3931542"/>
          </a:xfrm>
          <a:ln w="19050">
            <a:solidFill>
              <a:schemeClr val="bg2">
                <a:lumMod val="75000"/>
              </a:schemeClr>
            </a:solidFill>
          </a:ln>
        </p:spPr>
        <p:txBody>
          <a:bodyPr>
            <a:noAutofit/>
          </a:bodyPr>
          <a:lstStyle/>
          <a:p>
            <a:pPr>
              <a:buFont typeface="Wingdings" panose="05000000000000000000" pitchFamily="2" charset="2"/>
              <a:buChar char="§"/>
            </a:pPr>
            <a:r>
              <a:rPr lang="en-US" dirty="0" smtClean="0">
                <a:solidFill>
                  <a:schemeClr val="tx1"/>
                </a:solidFill>
              </a:rPr>
              <a:t>3,035 patients total</a:t>
            </a:r>
          </a:p>
          <a:p>
            <a:pPr>
              <a:buFont typeface="Wingdings" panose="05000000000000000000" pitchFamily="2" charset="2"/>
              <a:buChar char="§"/>
            </a:pPr>
            <a:r>
              <a:rPr lang="en-US" dirty="0" smtClean="0">
                <a:solidFill>
                  <a:schemeClr val="tx1"/>
                </a:solidFill>
              </a:rPr>
              <a:t>0-6 hours</a:t>
            </a:r>
          </a:p>
          <a:p>
            <a:pPr>
              <a:buFont typeface="Wingdings" panose="05000000000000000000" pitchFamily="2" charset="2"/>
              <a:buChar char="§"/>
            </a:pPr>
            <a:r>
              <a:rPr lang="en-US" dirty="0" smtClean="0">
                <a:solidFill>
                  <a:schemeClr val="tx1"/>
                </a:solidFill>
              </a:rPr>
              <a:t>primary outcome: OHS 0-2 at 6 months in 37% vs. 35% (not significant) </a:t>
            </a:r>
          </a:p>
          <a:p>
            <a:pPr>
              <a:buFont typeface="Wingdings" panose="05000000000000000000" pitchFamily="2" charset="2"/>
              <a:buChar char="§"/>
            </a:pPr>
            <a:r>
              <a:rPr lang="en-US" dirty="0">
                <a:solidFill>
                  <a:schemeClr val="tx1"/>
                </a:solidFill>
              </a:rPr>
              <a:t>“An ordinal analysis showed a significant shift in OHS score (p = 0.001)”</a:t>
            </a:r>
          </a:p>
          <a:p>
            <a:pPr>
              <a:buFont typeface="Wingdings" panose="05000000000000000000" pitchFamily="2" charset="2"/>
              <a:buChar char="§"/>
            </a:pPr>
            <a:r>
              <a:rPr lang="en-US" dirty="0" smtClean="0">
                <a:solidFill>
                  <a:schemeClr val="tx1"/>
                </a:solidFill>
              </a:rPr>
              <a:t>death at 7 days in 11% vs. 7% (NNH 25)</a:t>
            </a:r>
          </a:p>
        </p:txBody>
      </p:sp>
      <p:pic>
        <p:nvPicPr>
          <p:cNvPr id="5" name="Picture 4"/>
          <p:cNvPicPr>
            <a:picLocks noChangeAspect="1"/>
          </p:cNvPicPr>
          <p:nvPr/>
        </p:nvPicPr>
        <p:blipFill>
          <a:blip r:embed="rId3"/>
          <a:stretch>
            <a:fillRect/>
          </a:stretch>
        </p:blipFill>
        <p:spPr>
          <a:xfrm>
            <a:off x="5153241" y="1339888"/>
            <a:ext cx="6549265" cy="3692807"/>
          </a:xfrm>
          <a:prstGeom prst="rect">
            <a:avLst/>
          </a:prstGeom>
          <a:ln w="38100" cap="sq" cmpd="dbl">
            <a:solidFill>
              <a:srgbClr val="0F496F"/>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5151981" y="5368282"/>
            <a:ext cx="6536513" cy="784830"/>
          </a:xfrm>
          <a:prstGeom prst="rect">
            <a:avLst/>
          </a:prstGeom>
          <a:ln w="38100" cap="sq" cmpd="dbl">
            <a:solidFill>
              <a:schemeClr val="bg2">
                <a:lumMod val="75000"/>
              </a:schemeClr>
            </a:solidFill>
            <a:prstDash val="solid"/>
            <a:miter lim="800000"/>
          </a:ln>
          <a:effectLst/>
        </p:spPr>
      </p:pic>
      <p:pic>
        <p:nvPicPr>
          <p:cNvPr id="8" name="Picture 7"/>
          <p:cNvPicPr>
            <a:picLocks noChangeAspect="1"/>
          </p:cNvPicPr>
          <p:nvPr/>
        </p:nvPicPr>
        <p:blipFill>
          <a:blip r:embed="rId5"/>
          <a:stretch>
            <a:fillRect/>
          </a:stretch>
        </p:blipFill>
        <p:spPr>
          <a:xfrm>
            <a:off x="5142894" y="377950"/>
            <a:ext cx="3357602" cy="589849"/>
          </a:xfrm>
          <a:prstGeom prst="rect">
            <a:avLst/>
          </a:prstGeom>
          <a:ln w="38100" cap="sq" cmpd="dbl">
            <a:solidFill>
              <a:srgbClr val="0A304A"/>
            </a:solidFill>
            <a:prstDash val="solid"/>
            <a:miter lim="800000"/>
          </a:ln>
          <a:effectLst/>
        </p:spPr>
      </p:pic>
    </p:spTree>
    <p:extLst>
      <p:ext uri="{BB962C8B-B14F-4D97-AF65-F5344CB8AC3E}">
        <p14:creationId xmlns:p14="http://schemas.microsoft.com/office/powerpoint/2010/main" val="31095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46334" y="377950"/>
            <a:ext cx="3357602" cy="589849"/>
          </a:xfrm>
          <a:prstGeom prst="rect">
            <a:avLst/>
          </a:prstGeom>
          <a:ln w="38100" cap="sq" cmpd="dbl">
            <a:solidFill>
              <a:srgbClr val="0A304A"/>
            </a:solidFill>
            <a:prstDash val="solid"/>
            <a:miter lim="800000"/>
          </a:ln>
          <a:effectLst/>
        </p:spPr>
      </p:pic>
      <p:sp>
        <p:nvSpPr>
          <p:cNvPr id="3" name="Content Placeholder 2"/>
          <p:cNvSpPr>
            <a:spLocks noGrp="1"/>
          </p:cNvSpPr>
          <p:nvPr>
            <p:ph idx="1"/>
          </p:nvPr>
        </p:nvSpPr>
        <p:spPr>
          <a:xfrm>
            <a:off x="470027" y="1745399"/>
            <a:ext cx="3846599" cy="2877754"/>
          </a:xfrm>
          <a:ln w="19050">
            <a:solidFill>
              <a:schemeClr val="bg2">
                <a:lumMod val="75000"/>
              </a:schemeClr>
            </a:solidFill>
          </a:ln>
        </p:spPr>
        <p:txBody>
          <a:bodyPr>
            <a:normAutofit/>
          </a:bodyPr>
          <a:lstStyle/>
          <a:p>
            <a:endParaRPr lang="en-US" dirty="0" smtClean="0">
              <a:solidFill>
                <a:schemeClr val="tx1"/>
              </a:solidFill>
            </a:endParaRPr>
          </a:p>
          <a:p>
            <a:r>
              <a:rPr lang="en-US" dirty="0" smtClean="0">
                <a:solidFill>
                  <a:schemeClr val="tx1"/>
                </a:solidFill>
              </a:rPr>
              <a:t>SUBGROUP of patients 3-4.5 hours after stroke</a:t>
            </a:r>
          </a:p>
          <a:p>
            <a:r>
              <a:rPr lang="en-US" dirty="0" smtClean="0">
                <a:solidFill>
                  <a:schemeClr val="tx1"/>
                </a:solidFill>
              </a:rPr>
              <a:t>1,177 patients</a:t>
            </a:r>
          </a:p>
          <a:p>
            <a:r>
              <a:rPr lang="en-US" dirty="0" smtClean="0">
                <a:solidFill>
                  <a:schemeClr val="tx1"/>
                </a:solidFill>
              </a:rPr>
              <a:t>OHS 0-2 at 6 months in 31.5% vs. 37.7% (NNH 16)</a:t>
            </a:r>
            <a:endParaRPr lang="en-US" dirty="0">
              <a:solidFill>
                <a:schemeClr val="tx1"/>
              </a:solidFill>
            </a:endParaRPr>
          </a:p>
          <a:p>
            <a:endParaRPr lang="en-US" dirty="0"/>
          </a:p>
        </p:txBody>
      </p:sp>
      <p:sp>
        <p:nvSpPr>
          <p:cNvPr id="5" name="Title 1"/>
          <p:cNvSpPr txBox="1">
            <a:spLocks/>
          </p:cNvSpPr>
          <p:nvPr/>
        </p:nvSpPr>
        <p:spPr>
          <a:xfrm>
            <a:off x="470028" y="982027"/>
            <a:ext cx="3846599" cy="763371"/>
          </a:xfrm>
          <a:prstGeom prst="rect">
            <a:avLst/>
          </a:prstGeom>
          <a:ln w="1905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IST-3 trial</a:t>
            </a:r>
            <a:r>
              <a:rPr lang="en-US" dirty="0" smtClean="0">
                <a:solidFill>
                  <a:schemeClr val="bg2"/>
                </a:solidFill>
              </a:rPr>
              <a:t>– 2012</a:t>
            </a:r>
            <a:endParaRPr lang="en-US" dirty="0"/>
          </a:p>
        </p:txBody>
      </p:sp>
      <p:pic>
        <p:nvPicPr>
          <p:cNvPr id="8" name="Picture 7"/>
          <p:cNvPicPr>
            <a:picLocks noChangeAspect="1"/>
          </p:cNvPicPr>
          <p:nvPr/>
        </p:nvPicPr>
        <p:blipFill>
          <a:blip r:embed="rId4"/>
          <a:stretch>
            <a:fillRect/>
          </a:stretch>
        </p:blipFill>
        <p:spPr>
          <a:xfrm>
            <a:off x="4926441" y="1347337"/>
            <a:ext cx="6914390" cy="3898683"/>
          </a:xfrm>
          <a:prstGeom prst="rect">
            <a:avLst/>
          </a:prstGeom>
          <a:ln w="38100" cap="sq" cmpd="dbl">
            <a:solidFill>
              <a:schemeClr val="bg2">
                <a:lumMod val="50000"/>
              </a:schemeClr>
            </a:solidFill>
            <a:prstDash val="solid"/>
            <a:miter lim="800000"/>
          </a:ln>
          <a:effectLst/>
        </p:spPr>
      </p:pic>
      <p:pic>
        <p:nvPicPr>
          <p:cNvPr id="10" name="Picture 9"/>
          <p:cNvPicPr>
            <a:picLocks noChangeAspect="1"/>
          </p:cNvPicPr>
          <p:nvPr/>
        </p:nvPicPr>
        <p:blipFill>
          <a:blip r:embed="rId5"/>
          <a:stretch>
            <a:fillRect/>
          </a:stretch>
        </p:blipFill>
        <p:spPr>
          <a:xfrm>
            <a:off x="6903555" y="115330"/>
            <a:ext cx="4928885" cy="6652054"/>
          </a:xfrm>
          <a:prstGeom prst="rect">
            <a:avLst/>
          </a:prstGeom>
          <a:ln w="28575" cmpd="sng">
            <a:solidFill>
              <a:schemeClr val="bg2">
                <a:lumMod val="50000"/>
              </a:schemeClr>
            </a:solidFill>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stretch>
            <a:fillRect/>
          </a:stretch>
        </p:blipFill>
        <p:spPr>
          <a:xfrm>
            <a:off x="3533483" y="2494209"/>
            <a:ext cx="8461957" cy="714503"/>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648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80558" y="1382416"/>
            <a:ext cx="5845562" cy="5125972"/>
          </a:xfrm>
          <a:prstGeom prst="rect">
            <a:avLst/>
          </a:prstGeom>
          <a:ln w="38100" cmpd="dbl">
            <a:solidFill>
              <a:schemeClr val="bg2">
                <a:lumMod val="50000"/>
              </a:schemeClr>
            </a:solidFill>
          </a:ln>
        </p:spPr>
      </p:pic>
      <p:pic>
        <p:nvPicPr>
          <p:cNvPr id="4" name="Picture 3"/>
          <p:cNvPicPr>
            <a:picLocks noChangeAspect="1"/>
          </p:cNvPicPr>
          <p:nvPr/>
        </p:nvPicPr>
        <p:blipFill>
          <a:blip r:embed="rId4"/>
          <a:stretch>
            <a:fillRect/>
          </a:stretch>
        </p:blipFill>
        <p:spPr>
          <a:xfrm>
            <a:off x="7136114" y="122273"/>
            <a:ext cx="4928885" cy="6652054"/>
          </a:xfrm>
          <a:prstGeom prst="rect">
            <a:avLst/>
          </a:prstGeom>
          <a:ln w="38100" cap="sq" cmpd="dbl">
            <a:solidFill>
              <a:schemeClr val="bg2">
                <a:lumMod val="50000"/>
              </a:schemeClr>
            </a:solidFill>
            <a:prstDash val="solid"/>
            <a:miter lim="800000"/>
          </a:ln>
          <a:effectLst/>
        </p:spPr>
      </p:pic>
      <p:sp>
        <p:nvSpPr>
          <p:cNvPr id="2" name="Title 1"/>
          <p:cNvSpPr>
            <a:spLocks noGrp="1"/>
          </p:cNvSpPr>
          <p:nvPr>
            <p:ph type="title"/>
          </p:nvPr>
        </p:nvSpPr>
        <p:spPr>
          <a:xfrm>
            <a:off x="371180" y="256158"/>
            <a:ext cx="3854831" cy="757096"/>
          </a:xfrm>
          <a:ln w="19050">
            <a:solidFill>
              <a:schemeClr val="bg2"/>
            </a:solidFill>
          </a:ln>
        </p:spPr>
        <p:txBody>
          <a:bodyPr/>
          <a:lstStyle/>
          <a:p>
            <a:r>
              <a:rPr lang="en-US" b="1" dirty="0">
                <a:solidFill>
                  <a:schemeClr val="bg2"/>
                </a:solidFill>
              </a:rPr>
              <a:t>IST-3 trial</a:t>
            </a:r>
            <a:r>
              <a:rPr lang="en-US" dirty="0">
                <a:solidFill>
                  <a:schemeClr val="bg2"/>
                </a:solidFill>
              </a:rPr>
              <a:t>– </a:t>
            </a:r>
            <a:r>
              <a:rPr lang="en-US" dirty="0" smtClean="0">
                <a:solidFill>
                  <a:schemeClr val="bg2"/>
                </a:solidFill>
              </a:rPr>
              <a:t>2012 </a:t>
            </a:r>
            <a:endParaRPr lang="en-US" dirty="0"/>
          </a:p>
        </p:txBody>
      </p:sp>
      <p:sp>
        <p:nvSpPr>
          <p:cNvPr id="10" name="Oval 9"/>
          <p:cNvSpPr/>
          <p:nvPr/>
        </p:nvSpPr>
        <p:spPr>
          <a:xfrm>
            <a:off x="10760236" y="275810"/>
            <a:ext cx="716692" cy="50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stretch>
            <a:fillRect/>
          </a:stretch>
        </p:blipFill>
        <p:spPr>
          <a:xfrm>
            <a:off x="10402614" y="206170"/>
            <a:ext cx="1431935" cy="857071"/>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Oval 13"/>
          <p:cNvSpPr/>
          <p:nvPr/>
        </p:nvSpPr>
        <p:spPr>
          <a:xfrm>
            <a:off x="8443784" y="1260389"/>
            <a:ext cx="716692" cy="6013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280558" y="2220390"/>
            <a:ext cx="6115050" cy="819150"/>
          </a:xfrm>
          <a:prstGeom prst="rect">
            <a:avLst/>
          </a:prstGeom>
          <a:ln w="28575" cap="sq" cmpd="sng">
            <a:solidFill>
              <a:srgbClr val="0A304A"/>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a:off x="280558" y="3305479"/>
            <a:ext cx="6600825" cy="1943100"/>
          </a:xfrm>
          <a:prstGeom prst="rect">
            <a:avLst/>
          </a:prstGeom>
          <a:ln w="28575" cap="sq" cmpd="sng">
            <a:solidFill>
              <a:srgbClr val="0A304A"/>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stretch>
            <a:fillRect/>
          </a:stretch>
        </p:blipFill>
        <p:spPr>
          <a:xfrm>
            <a:off x="4307189" y="1063241"/>
            <a:ext cx="5657850" cy="5657850"/>
          </a:xfrm>
          <a:prstGeom prst="rect">
            <a:avLst/>
          </a:prstGeom>
          <a:ln w="28575" cap="sq" cmpd="sng">
            <a:solidFill>
              <a:srgbClr val="0A304A"/>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9"/>
          <a:stretch>
            <a:fillRect/>
          </a:stretch>
        </p:blipFill>
        <p:spPr>
          <a:xfrm>
            <a:off x="8283114" y="1088395"/>
            <a:ext cx="1038031" cy="945350"/>
          </a:xfrm>
          <a:prstGeom prst="ellipse">
            <a:avLst/>
          </a:prstGeom>
          <a:ln w="5715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0972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762" y="597391"/>
            <a:ext cx="3854837" cy="730421"/>
          </a:xfrm>
          <a:ln w="19050">
            <a:solidFill>
              <a:schemeClr val="bg2">
                <a:lumMod val="75000"/>
              </a:schemeClr>
            </a:solidFill>
          </a:ln>
        </p:spPr>
        <p:txBody>
          <a:bodyPr/>
          <a:lstStyle/>
          <a:p>
            <a:r>
              <a:rPr lang="en-US" b="1" dirty="0" smtClean="0">
                <a:solidFill>
                  <a:schemeClr val="bg2"/>
                </a:solidFill>
              </a:rPr>
              <a:t>IPD M-A </a:t>
            </a:r>
            <a:r>
              <a:rPr lang="en-US" dirty="0" smtClean="0">
                <a:solidFill>
                  <a:schemeClr val="bg2"/>
                </a:solidFill>
              </a:rPr>
              <a:t>- 2010</a:t>
            </a:r>
            <a:endParaRPr lang="en-US" dirty="0"/>
          </a:p>
        </p:txBody>
      </p:sp>
      <p:sp>
        <p:nvSpPr>
          <p:cNvPr id="3" name="Content Placeholder 2"/>
          <p:cNvSpPr>
            <a:spLocks noGrp="1"/>
          </p:cNvSpPr>
          <p:nvPr>
            <p:ph idx="1"/>
          </p:nvPr>
        </p:nvSpPr>
        <p:spPr>
          <a:xfrm>
            <a:off x="483763" y="1327812"/>
            <a:ext cx="3854837" cy="2917110"/>
          </a:xfrm>
          <a:ln w="19050">
            <a:solidFill>
              <a:schemeClr val="bg2">
                <a:lumMod val="75000"/>
              </a:schemeClr>
            </a:solidFill>
          </a:ln>
        </p:spPr>
        <p:txBody>
          <a:bodyPr/>
          <a:lstStyle/>
          <a:p>
            <a:pPr>
              <a:buFont typeface="Wingdings" panose="05000000000000000000" pitchFamily="2" charset="2"/>
              <a:buChar char="§"/>
            </a:pPr>
            <a:r>
              <a:rPr lang="en-US" dirty="0" smtClean="0">
                <a:solidFill>
                  <a:schemeClr val="tx1"/>
                </a:solidFill>
              </a:rPr>
              <a:t>1,620 </a:t>
            </a:r>
            <a:r>
              <a:rPr lang="en-US" dirty="0">
                <a:solidFill>
                  <a:schemeClr val="tx1"/>
                </a:solidFill>
              </a:rPr>
              <a:t>patients</a:t>
            </a:r>
          </a:p>
          <a:p>
            <a:pPr>
              <a:buFont typeface="Wingdings" panose="05000000000000000000" pitchFamily="2" charset="2"/>
              <a:buChar char="§"/>
            </a:pPr>
            <a:r>
              <a:rPr lang="en-US" dirty="0">
                <a:solidFill>
                  <a:schemeClr val="tx1"/>
                </a:solidFill>
              </a:rPr>
              <a:t>3-4.5 hours after stroke</a:t>
            </a:r>
          </a:p>
          <a:p>
            <a:pPr>
              <a:buFont typeface="Wingdings" panose="05000000000000000000" pitchFamily="2" charset="2"/>
              <a:buChar char="§"/>
            </a:pPr>
            <a:r>
              <a:rPr lang="en-US" dirty="0" err="1">
                <a:solidFill>
                  <a:schemeClr val="tx1"/>
                </a:solidFill>
              </a:rPr>
              <a:t>mRS</a:t>
            </a:r>
            <a:r>
              <a:rPr lang="en-US" dirty="0">
                <a:solidFill>
                  <a:schemeClr val="tx1"/>
                </a:solidFill>
              </a:rPr>
              <a:t> 0-1 at 90 days </a:t>
            </a:r>
            <a:r>
              <a:rPr lang="en-US" dirty="0" smtClean="0">
                <a:solidFill>
                  <a:schemeClr val="tx1"/>
                </a:solidFill>
              </a:rPr>
              <a:t>in 44.6% vs. 37.7% (NNT 15)</a:t>
            </a:r>
            <a:endParaRPr lang="en-US" dirty="0">
              <a:solidFill>
                <a:schemeClr val="tx1"/>
              </a:solidFill>
            </a:endParaRPr>
          </a:p>
        </p:txBody>
      </p:sp>
      <p:sp>
        <p:nvSpPr>
          <p:cNvPr id="6" name="Content Placeholder 2"/>
          <p:cNvSpPr txBox="1">
            <a:spLocks/>
          </p:cNvSpPr>
          <p:nvPr/>
        </p:nvSpPr>
        <p:spPr>
          <a:xfrm>
            <a:off x="7781407" y="1255469"/>
            <a:ext cx="3854837" cy="2911957"/>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r>
              <a:rPr lang="en-US" dirty="0" smtClean="0">
                <a:solidFill>
                  <a:schemeClr val="tx1"/>
                </a:solidFill>
              </a:rPr>
              <a:t>1,177 patients</a:t>
            </a:r>
            <a:endParaRPr lang="en-US" dirty="0">
              <a:solidFill>
                <a:schemeClr val="tx1"/>
              </a:solidFill>
            </a:endParaRPr>
          </a:p>
          <a:p>
            <a:pPr>
              <a:buFont typeface="Wingdings" panose="05000000000000000000" pitchFamily="2" charset="2"/>
              <a:buChar char="§"/>
            </a:pPr>
            <a:r>
              <a:rPr lang="en-US" dirty="0" smtClean="0">
                <a:solidFill>
                  <a:schemeClr val="tx1"/>
                </a:solidFill>
              </a:rPr>
              <a:t>3-4.5 </a:t>
            </a:r>
            <a:r>
              <a:rPr lang="en-US" dirty="0">
                <a:solidFill>
                  <a:schemeClr val="tx1"/>
                </a:solidFill>
              </a:rPr>
              <a:t>hours after stroke</a:t>
            </a:r>
          </a:p>
          <a:p>
            <a:r>
              <a:rPr lang="en-US" dirty="0">
                <a:solidFill>
                  <a:schemeClr val="tx1"/>
                </a:solidFill>
              </a:rPr>
              <a:t>OHS 0-2 at 6 months in 31.5% vs. 37.7% (NNH 16</a:t>
            </a:r>
            <a:r>
              <a:rPr lang="en-US" dirty="0" smtClean="0">
                <a:solidFill>
                  <a:schemeClr val="tx1"/>
                </a:solidFill>
              </a:rPr>
              <a:t>)</a:t>
            </a: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287588" y="4678818"/>
            <a:ext cx="5943600" cy="838200"/>
          </a:xfrm>
          <a:prstGeom prst="rect">
            <a:avLst/>
          </a:prstGeom>
          <a:ln w="38100" cap="sq" cmpd="dbl">
            <a:solidFill>
              <a:srgbClr val="0F496F"/>
            </a:solidFill>
            <a:prstDash val="solid"/>
            <a:miter lim="800000"/>
          </a:ln>
          <a:effectLst/>
        </p:spPr>
      </p:pic>
      <p:pic>
        <p:nvPicPr>
          <p:cNvPr id="8" name="Picture 7"/>
          <p:cNvPicPr>
            <a:picLocks noChangeAspect="1"/>
          </p:cNvPicPr>
          <p:nvPr/>
        </p:nvPicPr>
        <p:blipFill>
          <a:blip r:embed="rId4"/>
          <a:stretch>
            <a:fillRect/>
          </a:stretch>
        </p:blipFill>
        <p:spPr>
          <a:xfrm>
            <a:off x="6364538" y="4414679"/>
            <a:ext cx="5690405" cy="683239"/>
          </a:xfrm>
          <a:prstGeom prst="rect">
            <a:avLst/>
          </a:prstGeom>
          <a:ln w="38100" cap="sq" cmpd="dbl">
            <a:solidFill>
              <a:srgbClr val="0F496F"/>
            </a:solidFill>
            <a:prstDash val="solid"/>
            <a:miter lim="800000"/>
          </a:ln>
          <a:effectLst/>
        </p:spPr>
      </p:pic>
      <p:sp>
        <p:nvSpPr>
          <p:cNvPr id="10" name="Title 1"/>
          <p:cNvSpPr txBox="1">
            <a:spLocks/>
          </p:cNvSpPr>
          <p:nvPr/>
        </p:nvSpPr>
        <p:spPr>
          <a:xfrm>
            <a:off x="7781407" y="525048"/>
            <a:ext cx="3854837" cy="730421"/>
          </a:xfrm>
          <a:prstGeom prst="rect">
            <a:avLst/>
          </a:prstGeom>
          <a:ln w="1905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2"/>
                </a:solidFill>
              </a:rPr>
              <a:t>IST-3 </a:t>
            </a:r>
            <a:r>
              <a:rPr lang="en-US" dirty="0">
                <a:solidFill>
                  <a:schemeClr val="bg2"/>
                </a:solidFill>
              </a:rPr>
              <a:t>- 2012</a:t>
            </a:r>
            <a:endParaRPr lang="en-US" dirty="0"/>
          </a:p>
        </p:txBody>
      </p:sp>
    </p:spTree>
    <p:extLst>
      <p:ext uri="{BB962C8B-B14F-4D97-AF65-F5344CB8AC3E}">
        <p14:creationId xmlns:p14="http://schemas.microsoft.com/office/powerpoint/2010/main" val="7685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66" y="685800"/>
            <a:ext cx="8534400" cy="1507067"/>
          </a:xfrm>
        </p:spPr>
        <p:txBody>
          <a:bodyPr/>
          <a:lstStyle/>
          <a:p>
            <a:r>
              <a:rPr lang="en-US" dirty="0" err="1" smtClean="0"/>
              <a:t>StrokE</a:t>
            </a:r>
            <a:r>
              <a:rPr lang="en-US" dirty="0" smtClean="0"/>
              <a:t> is common</a:t>
            </a:r>
            <a:endParaRPr lang="en-US" dirty="0"/>
          </a:p>
        </p:txBody>
      </p:sp>
      <p:sp>
        <p:nvSpPr>
          <p:cNvPr id="6" name="Title 1"/>
          <p:cNvSpPr txBox="1">
            <a:spLocks/>
          </p:cNvSpPr>
          <p:nvPr/>
        </p:nvSpPr>
        <p:spPr>
          <a:xfrm>
            <a:off x="443659" y="2437550"/>
            <a:ext cx="1498816" cy="1037968"/>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solidFill>
                  <a:schemeClr val="bg2"/>
                </a:solidFill>
              </a:rPr>
              <a:t>and</a:t>
            </a:r>
            <a:r>
              <a:rPr lang="en-US" sz="4400" dirty="0" smtClean="0"/>
              <a:t/>
            </a:r>
            <a:br>
              <a:rPr lang="en-US" sz="4400" dirty="0" smtClean="0"/>
            </a:br>
            <a:endParaRPr lang="en-US" sz="4400" dirty="0"/>
          </a:p>
        </p:txBody>
      </p:sp>
      <p:sp>
        <p:nvSpPr>
          <p:cNvPr id="7" name="Content Placeholder 3"/>
          <p:cNvSpPr>
            <a:spLocks noGrp="1"/>
          </p:cNvSpPr>
          <p:nvPr>
            <p:ph idx="1"/>
          </p:nvPr>
        </p:nvSpPr>
        <p:spPr>
          <a:xfrm>
            <a:off x="696823" y="3526319"/>
            <a:ext cx="5148165" cy="2506928"/>
          </a:xfrm>
        </p:spPr>
        <p:txBody>
          <a:bodyPr>
            <a:normAutofit/>
          </a:bodyPr>
          <a:lstStyle/>
          <a:p>
            <a:pPr marL="0" indent="0">
              <a:buNone/>
            </a:pPr>
            <a:r>
              <a:rPr lang="en-US" sz="2800" dirty="0" smtClean="0">
                <a:solidFill>
                  <a:schemeClr val="tx1"/>
                </a:solidFill>
              </a:rPr>
              <a:t>Until </a:t>
            </a:r>
            <a:r>
              <a:rPr lang="en-US" sz="2800" dirty="0">
                <a:solidFill>
                  <a:schemeClr val="tx1"/>
                </a:solidFill>
              </a:rPr>
              <a:t>recently, thrombolysis has been the only active therapy specifically for treating </a:t>
            </a:r>
            <a:r>
              <a:rPr lang="en-US" sz="2800" dirty="0" smtClean="0">
                <a:solidFill>
                  <a:schemeClr val="tx1"/>
                </a:solidFill>
              </a:rPr>
              <a:t>stroke</a:t>
            </a:r>
          </a:p>
          <a:p>
            <a:endParaRPr lang="en-US" sz="2400" dirty="0">
              <a:solidFill>
                <a:schemeClr val="tx1"/>
              </a:solidFill>
            </a:endParaRPr>
          </a:p>
          <a:p>
            <a:endParaRPr lang="en-US" sz="2400" dirty="0" smtClean="0">
              <a:solidFill>
                <a:schemeClr val="tx1"/>
              </a:solidFill>
            </a:endParaRPr>
          </a:p>
        </p:txBody>
      </p:sp>
      <p:pic>
        <p:nvPicPr>
          <p:cNvPr id="1030" name="Picture 6" descr="http://image.slidesharecdn.com/technologytoolbox-101013213059-phpapp01/95/masl-conference-whats-in-your-technology-toolbox-2-728.jpg?cb=12894178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219" y="2431509"/>
            <a:ext cx="5592670" cy="419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56" y="300727"/>
            <a:ext cx="7940804" cy="779848"/>
          </a:xfrm>
          <a:ln w="12700">
            <a:solidFill>
              <a:schemeClr val="bg2">
                <a:lumMod val="75000"/>
              </a:schemeClr>
            </a:solidFill>
          </a:ln>
        </p:spPr>
        <p:txBody>
          <a:bodyPr/>
          <a:lstStyle/>
          <a:p>
            <a:r>
              <a:rPr lang="en-US" b="1" dirty="0" smtClean="0">
                <a:solidFill>
                  <a:schemeClr val="bg2"/>
                </a:solidFill>
              </a:rPr>
              <a:t>Lancet IPD meta-analysis </a:t>
            </a:r>
            <a:r>
              <a:rPr lang="en-US" dirty="0" smtClean="0">
                <a:solidFill>
                  <a:schemeClr val="bg2"/>
                </a:solidFill>
              </a:rPr>
              <a:t>- 2014</a:t>
            </a:r>
            <a:endParaRPr lang="en-US" dirty="0"/>
          </a:p>
        </p:txBody>
      </p:sp>
      <p:sp>
        <p:nvSpPr>
          <p:cNvPr id="3" name="Content Placeholder 2"/>
          <p:cNvSpPr>
            <a:spLocks noGrp="1"/>
          </p:cNvSpPr>
          <p:nvPr>
            <p:ph idx="1"/>
          </p:nvPr>
        </p:nvSpPr>
        <p:spPr>
          <a:xfrm>
            <a:off x="585358" y="1800014"/>
            <a:ext cx="4134924" cy="3789406"/>
          </a:xfrm>
          <a:ln w="19050">
            <a:solidFill>
              <a:schemeClr val="bg2">
                <a:lumMod val="75000"/>
              </a:schemeClr>
            </a:solidFill>
          </a:ln>
        </p:spPr>
        <p:txBody>
          <a:bodyPr>
            <a:normAutofit/>
          </a:bodyPr>
          <a:lstStyle/>
          <a:p>
            <a:pPr>
              <a:buFont typeface="Wingdings" panose="05000000000000000000" pitchFamily="2" charset="2"/>
              <a:buChar char="§"/>
            </a:pPr>
            <a:r>
              <a:rPr lang="en-US" dirty="0" smtClean="0">
                <a:solidFill>
                  <a:schemeClr val="tx1"/>
                </a:solidFill>
              </a:rPr>
              <a:t>2010 IPD M-A plus IST-3 added</a:t>
            </a:r>
          </a:p>
          <a:p>
            <a:pPr>
              <a:buFont typeface="Wingdings" panose="05000000000000000000" pitchFamily="2" charset="2"/>
              <a:buChar char="§"/>
            </a:pPr>
            <a:r>
              <a:rPr lang="en-US" dirty="0" smtClean="0">
                <a:solidFill>
                  <a:schemeClr val="tx1"/>
                </a:solidFill>
              </a:rPr>
              <a:t>9 trials with 6,756 patients</a:t>
            </a:r>
          </a:p>
          <a:p>
            <a:pPr>
              <a:buFont typeface="Wingdings" panose="05000000000000000000" pitchFamily="2" charset="2"/>
              <a:buChar char="§"/>
            </a:pPr>
            <a:r>
              <a:rPr lang="en-US" dirty="0" smtClean="0">
                <a:solidFill>
                  <a:schemeClr val="tx1"/>
                </a:solidFill>
              </a:rPr>
              <a:t>subgroup at 3-4.5 hours</a:t>
            </a:r>
          </a:p>
          <a:p>
            <a:pPr lvl="1">
              <a:buFont typeface="Wingdings" panose="05000000000000000000" pitchFamily="2" charset="2"/>
              <a:buChar char="§"/>
            </a:pPr>
            <a:r>
              <a:rPr lang="en-US" dirty="0" smtClean="0">
                <a:solidFill>
                  <a:schemeClr val="tx1"/>
                </a:solidFill>
              </a:rPr>
              <a:t>2,812 patients</a:t>
            </a:r>
          </a:p>
          <a:p>
            <a:pPr lvl="1">
              <a:buFont typeface="Wingdings" panose="05000000000000000000" pitchFamily="2" charset="2"/>
              <a:buChar char="§"/>
            </a:pPr>
            <a:r>
              <a:rPr lang="en-US" dirty="0" err="1" smtClean="0">
                <a:solidFill>
                  <a:schemeClr val="tx1"/>
                </a:solidFill>
              </a:rPr>
              <a:t>mRS</a:t>
            </a:r>
            <a:r>
              <a:rPr lang="en-US" dirty="0" smtClean="0">
                <a:solidFill>
                  <a:schemeClr val="tx1"/>
                </a:solidFill>
              </a:rPr>
              <a:t> 0-1 in 35.3% vs. 30.1%</a:t>
            </a: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5037832" y="1539676"/>
            <a:ext cx="6798911" cy="3373741"/>
          </a:xfrm>
          <a:prstGeom prst="rect">
            <a:avLst/>
          </a:prstGeom>
          <a:ln w="38100" cmpd="dbl">
            <a:solidFill>
              <a:schemeClr val="bg2">
                <a:lumMod val="50000"/>
              </a:schemeClr>
            </a:solidFill>
          </a:ln>
        </p:spPr>
      </p:pic>
      <p:pic>
        <p:nvPicPr>
          <p:cNvPr id="6" name="Picture 5"/>
          <p:cNvPicPr>
            <a:picLocks noChangeAspect="1"/>
          </p:cNvPicPr>
          <p:nvPr/>
        </p:nvPicPr>
        <p:blipFill>
          <a:blip r:embed="rId4"/>
          <a:stretch>
            <a:fillRect/>
          </a:stretch>
        </p:blipFill>
        <p:spPr>
          <a:xfrm>
            <a:off x="5291815" y="5292999"/>
            <a:ext cx="6289304" cy="1162478"/>
          </a:xfrm>
          <a:prstGeom prst="rect">
            <a:avLst/>
          </a:prstGeom>
          <a:ln w="38100" cap="sq" cmpd="dbl">
            <a:solidFill>
              <a:schemeClr val="bg2">
                <a:lumMod val="50000"/>
              </a:schemeClr>
            </a:solidFill>
            <a:prstDash val="solid"/>
            <a:miter lim="800000"/>
          </a:ln>
          <a:effectLst/>
        </p:spPr>
      </p:pic>
      <p:pic>
        <p:nvPicPr>
          <p:cNvPr id="7" name="Picture 6"/>
          <p:cNvPicPr>
            <a:picLocks noChangeAspect="1"/>
          </p:cNvPicPr>
          <p:nvPr/>
        </p:nvPicPr>
        <p:blipFill>
          <a:blip r:embed="rId5"/>
          <a:stretch>
            <a:fillRect/>
          </a:stretch>
        </p:blipFill>
        <p:spPr>
          <a:xfrm>
            <a:off x="8454065" y="423304"/>
            <a:ext cx="3357602" cy="589849"/>
          </a:xfrm>
          <a:prstGeom prst="rect">
            <a:avLst/>
          </a:prstGeom>
          <a:ln w="38100" cap="sq" cmpd="dbl">
            <a:solidFill>
              <a:srgbClr val="0A304A"/>
            </a:solidFill>
            <a:prstDash val="solid"/>
            <a:miter lim="800000"/>
          </a:ln>
          <a:effectLst/>
        </p:spPr>
      </p:pic>
    </p:spTree>
    <p:extLst>
      <p:ext uri="{BB962C8B-B14F-4D97-AF65-F5344CB8AC3E}">
        <p14:creationId xmlns:p14="http://schemas.microsoft.com/office/powerpoint/2010/main" val="19989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06" y="317211"/>
            <a:ext cx="3504731" cy="730421"/>
          </a:xfrm>
          <a:ln w="19050">
            <a:solidFill>
              <a:schemeClr val="bg2">
                <a:lumMod val="75000"/>
              </a:schemeClr>
            </a:solidFill>
          </a:ln>
        </p:spPr>
        <p:txBody>
          <a:bodyPr/>
          <a:lstStyle/>
          <a:p>
            <a:r>
              <a:rPr lang="en-US" b="1" dirty="0" smtClean="0">
                <a:solidFill>
                  <a:schemeClr val="bg2"/>
                </a:solidFill>
              </a:rPr>
              <a:t>IPD M-A </a:t>
            </a:r>
            <a:r>
              <a:rPr lang="en-US" dirty="0" smtClean="0">
                <a:solidFill>
                  <a:schemeClr val="bg2"/>
                </a:solidFill>
              </a:rPr>
              <a:t>- 2010</a:t>
            </a:r>
            <a:endParaRPr lang="en-US" dirty="0"/>
          </a:p>
        </p:txBody>
      </p:sp>
      <p:sp>
        <p:nvSpPr>
          <p:cNvPr id="3" name="Content Placeholder 2"/>
          <p:cNvSpPr>
            <a:spLocks noGrp="1"/>
          </p:cNvSpPr>
          <p:nvPr>
            <p:ph idx="1"/>
          </p:nvPr>
        </p:nvSpPr>
        <p:spPr>
          <a:xfrm>
            <a:off x="293377" y="1066109"/>
            <a:ext cx="3508850" cy="3633802"/>
          </a:xfrm>
          <a:ln w="19050">
            <a:solidFill>
              <a:schemeClr val="bg2">
                <a:lumMod val="75000"/>
              </a:schemeClr>
            </a:solidFill>
          </a:ln>
        </p:spPr>
        <p:txBody>
          <a:bodyPr/>
          <a:lstStyle/>
          <a:p>
            <a:pPr>
              <a:buFont typeface="Wingdings" panose="05000000000000000000" pitchFamily="2" charset="2"/>
              <a:buChar char="§"/>
            </a:pPr>
            <a:r>
              <a:rPr lang="en-US" dirty="0" smtClean="0">
                <a:solidFill>
                  <a:schemeClr val="tx1"/>
                </a:solidFill>
              </a:rPr>
              <a:t>1,620 </a:t>
            </a:r>
            <a:r>
              <a:rPr lang="en-US" dirty="0">
                <a:solidFill>
                  <a:schemeClr val="tx1"/>
                </a:solidFill>
              </a:rPr>
              <a:t>patients</a:t>
            </a:r>
          </a:p>
          <a:p>
            <a:pPr>
              <a:buFont typeface="Wingdings" panose="05000000000000000000" pitchFamily="2" charset="2"/>
              <a:buChar char="§"/>
            </a:pPr>
            <a:r>
              <a:rPr lang="en-US" dirty="0">
                <a:solidFill>
                  <a:schemeClr val="tx1"/>
                </a:solidFill>
              </a:rPr>
              <a:t>3-4.5 hours after stroke</a:t>
            </a:r>
          </a:p>
          <a:p>
            <a:pPr>
              <a:buFont typeface="Wingdings" panose="05000000000000000000" pitchFamily="2" charset="2"/>
              <a:buChar char="§"/>
            </a:pPr>
            <a:r>
              <a:rPr lang="en-US" dirty="0" err="1">
                <a:solidFill>
                  <a:schemeClr val="tx1"/>
                </a:solidFill>
              </a:rPr>
              <a:t>mRS</a:t>
            </a:r>
            <a:r>
              <a:rPr lang="en-US" dirty="0">
                <a:solidFill>
                  <a:schemeClr val="tx1"/>
                </a:solidFill>
              </a:rPr>
              <a:t> 0-1 at 90 days </a:t>
            </a:r>
            <a:r>
              <a:rPr lang="en-US" dirty="0" smtClean="0">
                <a:solidFill>
                  <a:schemeClr val="tx1"/>
                </a:solidFill>
              </a:rPr>
              <a:t>in 44.6% vs. 37.7% (NNT 15)</a:t>
            </a:r>
            <a:endParaRPr lang="en-US" dirty="0">
              <a:solidFill>
                <a:schemeClr val="tx1"/>
              </a:solidFill>
            </a:endParaRPr>
          </a:p>
          <a:p>
            <a:endParaRPr lang="en-US" dirty="0"/>
          </a:p>
        </p:txBody>
      </p:sp>
      <p:sp>
        <p:nvSpPr>
          <p:cNvPr id="6" name="Content Placeholder 2"/>
          <p:cNvSpPr txBox="1">
            <a:spLocks/>
          </p:cNvSpPr>
          <p:nvPr/>
        </p:nvSpPr>
        <p:spPr>
          <a:xfrm>
            <a:off x="8311253" y="1047634"/>
            <a:ext cx="3504730" cy="3633802"/>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r>
              <a:rPr lang="en-US" dirty="0" smtClean="0">
                <a:solidFill>
                  <a:schemeClr val="tx1"/>
                </a:solidFill>
              </a:rPr>
              <a:t>1,177 patients</a:t>
            </a:r>
            <a:endParaRPr lang="en-US" dirty="0">
              <a:solidFill>
                <a:schemeClr val="tx1"/>
              </a:solidFill>
            </a:endParaRPr>
          </a:p>
          <a:p>
            <a:pPr>
              <a:buFont typeface="Wingdings" panose="05000000000000000000" pitchFamily="2" charset="2"/>
              <a:buChar char="§"/>
            </a:pPr>
            <a:r>
              <a:rPr lang="en-US" dirty="0" smtClean="0">
                <a:solidFill>
                  <a:schemeClr val="tx1"/>
                </a:solidFill>
              </a:rPr>
              <a:t>3-4.5 </a:t>
            </a:r>
            <a:r>
              <a:rPr lang="en-US" dirty="0">
                <a:solidFill>
                  <a:schemeClr val="tx1"/>
                </a:solidFill>
              </a:rPr>
              <a:t>hours after stroke</a:t>
            </a:r>
          </a:p>
          <a:p>
            <a:pPr>
              <a:buFont typeface="Wingdings" panose="05000000000000000000" pitchFamily="2" charset="2"/>
              <a:buChar char="§"/>
            </a:pPr>
            <a:r>
              <a:rPr lang="en-US" dirty="0">
                <a:solidFill>
                  <a:schemeClr val="tx1"/>
                </a:solidFill>
              </a:rPr>
              <a:t>OHS 0-2 at 6 months in 31.5% vs. 37.7% (NNH 16)</a:t>
            </a:r>
          </a:p>
          <a:p>
            <a:endParaRPr lang="en-US" dirty="0"/>
          </a:p>
        </p:txBody>
      </p:sp>
      <p:sp>
        <p:nvSpPr>
          <p:cNvPr id="7" name="Title 1"/>
          <p:cNvSpPr txBox="1">
            <a:spLocks/>
          </p:cNvSpPr>
          <p:nvPr/>
        </p:nvSpPr>
        <p:spPr>
          <a:xfrm>
            <a:off x="4077727" y="2113024"/>
            <a:ext cx="3854837" cy="730421"/>
          </a:xfrm>
          <a:prstGeom prst="rect">
            <a:avLst/>
          </a:prstGeom>
          <a:ln w="1905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IPD M-A </a:t>
            </a:r>
            <a:r>
              <a:rPr lang="en-US" dirty="0" smtClean="0">
                <a:solidFill>
                  <a:schemeClr val="bg2"/>
                </a:solidFill>
              </a:rPr>
              <a:t>- 2014</a:t>
            </a:r>
            <a:endParaRPr lang="en-US" dirty="0"/>
          </a:p>
        </p:txBody>
      </p:sp>
      <p:sp>
        <p:nvSpPr>
          <p:cNvPr id="8" name="Title 1"/>
          <p:cNvSpPr txBox="1">
            <a:spLocks/>
          </p:cNvSpPr>
          <p:nvPr/>
        </p:nvSpPr>
        <p:spPr>
          <a:xfrm>
            <a:off x="8311255" y="326453"/>
            <a:ext cx="3504731" cy="730421"/>
          </a:xfrm>
          <a:prstGeom prst="rect">
            <a:avLst/>
          </a:prstGeom>
          <a:ln w="1905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Ist-3 </a:t>
            </a:r>
            <a:r>
              <a:rPr lang="en-US" dirty="0" smtClean="0">
                <a:solidFill>
                  <a:schemeClr val="bg2"/>
                </a:solidFill>
              </a:rPr>
              <a:t>- 2012</a:t>
            </a:r>
            <a:endParaRPr lang="en-US" dirty="0"/>
          </a:p>
        </p:txBody>
      </p:sp>
      <p:sp>
        <p:nvSpPr>
          <p:cNvPr id="9" name="Content Placeholder 2"/>
          <p:cNvSpPr txBox="1">
            <a:spLocks/>
          </p:cNvSpPr>
          <p:nvPr/>
        </p:nvSpPr>
        <p:spPr>
          <a:xfrm>
            <a:off x="4077724" y="2852678"/>
            <a:ext cx="3854835" cy="3633804"/>
          </a:xfrm>
          <a:prstGeom prst="rect">
            <a:avLst/>
          </a:prstGeom>
          <a:ln w="19050">
            <a:solidFill>
              <a:schemeClr val="bg2">
                <a:lumMod val="75000"/>
              </a:schemeClr>
            </a:solidFill>
          </a:ln>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Font typeface="Wingdings" panose="05000000000000000000" pitchFamily="2" charset="2"/>
              <a:buChar char="§"/>
            </a:pPr>
            <a:r>
              <a:rPr lang="en-US" dirty="0">
                <a:solidFill>
                  <a:schemeClr val="tx1"/>
                </a:solidFill>
              </a:rPr>
              <a:t>2010 IPD M-A plus IST-3 added</a:t>
            </a:r>
          </a:p>
          <a:p>
            <a:pPr>
              <a:buFont typeface="Wingdings" panose="05000000000000000000" pitchFamily="2" charset="2"/>
              <a:buChar char="§"/>
            </a:pPr>
            <a:r>
              <a:rPr lang="en-US" dirty="0" smtClean="0">
                <a:solidFill>
                  <a:schemeClr val="tx1"/>
                </a:solidFill>
              </a:rPr>
              <a:t>2,812 patients</a:t>
            </a:r>
            <a:endParaRPr lang="en-US" dirty="0">
              <a:solidFill>
                <a:schemeClr val="tx1"/>
              </a:solidFill>
            </a:endParaRPr>
          </a:p>
          <a:p>
            <a:pPr>
              <a:buFont typeface="Wingdings" panose="05000000000000000000" pitchFamily="2" charset="2"/>
              <a:buChar char="§"/>
            </a:pPr>
            <a:r>
              <a:rPr lang="en-US" dirty="0" smtClean="0">
                <a:solidFill>
                  <a:schemeClr val="tx1"/>
                </a:solidFill>
              </a:rPr>
              <a:t>3-4.5 hours after stroke</a:t>
            </a:r>
            <a:endParaRPr lang="en-US" dirty="0">
              <a:solidFill>
                <a:schemeClr val="tx1"/>
              </a:solidFill>
            </a:endParaRPr>
          </a:p>
          <a:p>
            <a:pPr>
              <a:buFont typeface="Wingdings" panose="05000000000000000000" pitchFamily="2" charset="2"/>
              <a:buChar char="§"/>
            </a:pPr>
            <a:r>
              <a:rPr lang="en-US" dirty="0" err="1" smtClean="0">
                <a:solidFill>
                  <a:schemeClr val="tx1"/>
                </a:solidFill>
              </a:rPr>
              <a:t>mRS</a:t>
            </a:r>
            <a:r>
              <a:rPr lang="en-US" dirty="0" smtClean="0">
                <a:solidFill>
                  <a:schemeClr val="tx1"/>
                </a:solidFill>
              </a:rPr>
              <a:t> </a:t>
            </a:r>
            <a:r>
              <a:rPr lang="en-US" dirty="0">
                <a:solidFill>
                  <a:schemeClr val="tx1"/>
                </a:solidFill>
              </a:rPr>
              <a:t>0-1 in 35.3% vs. 30.1%</a:t>
            </a:r>
          </a:p>
        </p:txBody>
      </p:sp>
    </p:spTree>
    <p:extLst>
      <p:ext uri="{BB962C8B-B14F-4D97-AF65-F5344CB8AC3E}">
        <p14:creationId xmlns:p14="http://schemas.microsoft.com/office/powerpoint/2010/main" val="1829821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411698" y="318656"/>
            <a:ext cx="7604398" cy="6327689"/>
          </a:xfrm>
          <a:prstGeom prst="rect">
            <a:avLst/>
          </a:prstGeom>
          <a:ln w="38100" cmpd="dbl">
            <a:solidFill>
              <a:schemeClr val="bg2">
                <a:lumMod val="50000"/>
              </a:schemeClr>
            </a:solidFill>
          </a:ln>
        </p:spPr>
      </p:pic>
      <p:sp>
        <p:nvSpPr>
          <p:cNvPr id="4" name="Title 1"/>
          <p:cNvSpPr txBox="1">
            <a:spLocks/>
          </p:cNvSpPr>
          <p:nvPr/>
        </p:nvSpPr>
        <p:spPr>
          <a:xfrm>
            <a:off x="166383" y="247136"/>
            <a:ext cx="3863074" cy="2191264"/>
          </a:xfrm>
          <a:prstGeom prst="rect">
            <a:avLst/>
          </a:prstGeom>
          <a:ln w="12700">
            <a:solidFill>
              <a:schemeClr val="bg2"/>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Lancet IPD </a:t>
            </a:r>
          </a:p>
          <a:p>
            <a:r>
              <a:rPr lang="en-US" b="1" dirty="0" smtClean="0">
                <a:solidFill>
                  <a:schemeClr val="bg2"/>
                </a:solidFill>
              </a:rPr>
              <a:t>meta-analysis</a:t>
            </a:r>
          </a:p>
          <a:p>
            <a:r>
              <a:rPr lang="en-US" b="1" dirty="0" smtClean="0">
                <a:solidFill>
                  <a:schemeClr val="bg2"/>
                </a:solidFill>
              </a:rPr>
              <a:t> </a:t>
            </a:r>
            <a:r>
              <a:rPr lang="en-US" dirty="0" smtClean="0">
                <a:solidFill>
                  <a:schemeClr val="bg2"/>
                </a:solidFill>
              </a:rPr>
              <a:t>- 2014</a:t>
            </a:r>
            <a:endParaRPr lang="en-US" dirty="0"/>
          </a:p>
        </p:txBody>
      </p:sp>
      <p:pic>
        <p:nvPicPr>
          <p:cNvPr id="11" name="Picture 10"/>
          <p:cNvPicPr>
            <a:picLocks noChangeAspect="1"/>
          </p:cNvPicPr>
          <p:nvPr/>
        </p:nvPicPr>
        <p:blipFill>
          <a:blip r:embed="rId4"/>
          <a:stretch>
            <a:fillRect/>
          </a:stretch>
        </p:blipFill>
        <p:spPr>
          <a:xfrm>
            <a:off x="6879400" y="1929924"/>
            <a:ext cx="4645530" cy="3313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5"/>
          <a:stretch>
            <a:fillRect/>
          </a:stretch>
        </p:blipFill>
        <p:spPr>
          <a:xfrm>
            <a:off x="166383" y="2607745"/>
            <a:ext cx="5105400" cy="4038600"/>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092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1747" y="416656"/>
            <a:ext cx="7940804" cy="779848"/>
          </a:xfrm>
          <a:prstGeom prst="rect">
            <a:avLst/>
          </a:prstGeom>
          <a:ln w="1270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Lancet IPD meta-analysis </a:t>
            </a:r>
            <a:r>
              <a:rPr lang="en-US" dirty="0" smtClean="0">
                <a:solidFill>
                  <a:schemeClr val="bg2"/>
                </a:solidFill>
              </a:rPr>
              <a:t>- 2014</a:t>
            </a:r>
            <a:endParaRPr lang="en-US" dirty="0"/>
          </a:p>
        </p:txBody>
      </p:sp>
      <p:sp>
        <p:nvSpPr>
          <p:cNvPr id="5" name="Content Placeholder 2"/>
          <p:cNvSpPr txBox="1">
            <a:spLocks/>
          </p:cNvSpPr>
          <p:nvPr/>
        </p:nvSpPr>
        <p:spPr>
          <a:xfrm>
            <a:off x="585357" y="2286041"/>
            <a:ext cx="8534400" cy="26834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nSpc>
                <a:spcPct val="120000"/>
              </a:lnSpc>
            </a:pPr>
            <a:r>
              <a:rPr lang="en-US" sz="2800" dirty="0" smtClean="0">
                <a:solidFill>
                  <a:schemeClr val="tx1"/>
                </a:solidFill>
              </a:rPr>
              <a:t>Let’s see what this looks like if we view the results from each trial and how they contribute to the overa</a:t>
            </a:r>
            <a:r>
              <a:rPr lang="en-US" sz="2800" dirty="0">
                <a:solidFill>
                  <a:schemeClr val="tx1"/>
                </a:solidFill>
              </a:rPr>
              <a:t>l</a:t>
            </a:r>
            <a:r>
              <a:rPr lang="en-US" sz="2800" dirty="0" smtClean="0">
                <a:solidFill>
                  <a:schemeClr val="tx1"/>
                </a:solidFill>
              </a:rPr>
              <a:t>l meta-analysis.</a:t>
            </a:r>
            <a:endParaRPr lang="en-US" sz="2800" dirty="0">
              <a:solidFill>
                <a:schemeClr val="tx1"/>
              </a:solidFill>
            </a:endParaRPr>
          </a:p>
        </p:txBody>
      </p:sp>
    </p:spTree>
    <p:extLst>
      <p:ext uri="{BB962C8B-B14F-4D97-AF65-F5344CB8AC3E}">
        <p14:creationId xmlns:p14="http://schemas.microsoft.com/office/powerpoint/2010/main" val="157394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1747" y="416656"/>
            <a:ext cx="7940804" cy="779848"/>
          </a:xfrm>
          <a:prstGeom prst="rect">
            <a:avLst/>
          </a:prstGeom>
          <a:ln w="12700">
            <a:solidFill>
              <a:schemeClr val="bg2">
                <a:lumMod val="75000"/>
              </a:schemeClr>
            </a:solidFill>
          </a:ln>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bg2"/>
                </a:solidFill>
              </a:rPr>
              <a:t>Lancet IPD meta-analysis </a:t>
            </a:r>
            <a:r>
              <a:rPr lang="en-US" dirty="0" smtClean="0">
                <a:solidFill>
                  <a:schemeClr val="bg2"/>
                </a:solidFill>
              </a:rPr>
              <a:t>- 2014</a:t>
            </a:r>
            <a:endParaRPr lang="en-US" dirty="0"/>
          </a:p>
        </p:txBody>
      </p:sp>
      <p:sp>
        <p:nvSpPr>
          <p:cNvPr id="5" name="Content Placeholder 2"/>
          <p:cNvSpPr txBox="1">
            <a:spLocks/>
          </p:cNvSpPr>
          <p:nvPr/>
        </p:nvSpPr>
        <p:spPr>
          <a:xfrm>
            <a:off x="585357" y="2286041"/>
            <a:ext cx="8534400" cy="26834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nSpc>
                <a:spcPct val="120000"/>
              </a:lnSpc>
            </a:pPr>
            <a:r>
              <a:rPr lang="en-US" sz="2800" dirty="0" smtClean="0">
                <a:solidFill>
                  <a:schemeClr val="tx1"/>
                </a:solidFill>
              </a:rPr>
              <a:t>This page intentionally left blank.</a:t>
            </a:r>
            <a:endParaRPr lang="en-US" sz="2800" dirty="0">
              <a:solidFill>
                <a:schemeClr val="tx1"/>
              </a:solidFill>
            </a:endParaRPr>
          </a:p>
        </p:txBody>
      </p:sp>
    </p:spTree>
    <p:extLst>
      <p:ext uri="{BB962C8B-B14F-4D97-AF65-F5344CB8AC3E}">
        <p14:creationId xmlns:p14="http://schemas.microsoft.com/office/powerpoint/2010/main" val="371439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17" y="434383"/>
            <a:ext cx="6062577" cy="764060"/>
          </a:xfrm>
          <a:ln w="19050">
            <a:solidFill>
              <a:schemeClr val="bg2">
                <a:lumMod val="75000"/>
              </a:schemeClr>
            </a:solidFill>
          </a:ln>
        </p:spPr>
        <p:txBody>
          <a:bodyPr/>
          <a:lstStyle/>
          <a:p>
            <a:r>
              <a:rPr lang="en-US" b="1" dirty="0" smtClean="0">
                <a:solidFill>
                  <a:schemeClr val="bg2"/>
                </a:solidFill>
              </a:rPr>
              <a:t>Cochrane review </a:t>
            </a:r>
            <a:r>
              <a:rPr lang="en-US" dirty="0" smtClean="0">
                <a:solidFill>
                  <a:schemeClr val="bg2"/>
                </a:solidFill>
              </a:rPr>
              <a:t>- 2014</a:t>
            </a:r>
            <a:endParaRPr lang="en-US" b="1" dirty="0"/>
          </a:p>
        </p:txBody>
      </p:sp>
      <p:sp>
        <p:nvSpPr>
          <p:cNvPr id="3" name="Content Placeholder 2"/>
          <p:cNvSpPr>
            <a:spLocks noGrp="1"/>
          </p:cNvSpPr>
          <p:nvPr>
            <p:ph idx="1"/>
          </p:nvPr>
        </p:nvSpPr>
        <p:spPr>
          <a:xfrm>
            <a:off x="195518" y="1596604"/>
            <a:ext cx="3434706" cy="2141840"/>
          </a:xfrm>
          <a:ln w="19050">
            <a:solidFill>
              <a:schemeClr val="bg2">
                <a:lumMod val="75000"/>
              </a:schemeClr>
            </a:solidFill>
          </a:ln>
        </p:spPr>
        <p:txBody>
          <a:bodyPr>
            <a:normAutofit/>
          </a:bodyPr>
          <a:lstStyle/>
          <a:p>
            <a:pPr fontAlgn="base">
              <a:buFont typeface="Wingdings" panose="05000000000000000000" pitchFamily="2" charset="2"/>
              <a:buChar char="§"/>
            </a:pPr>
            <a:r>
              <a:rPr lang="en-US" dirty="0" smtClean="0">
                <a:solidFill>
                  <a:schemeClr val="tx1"/>
                </a:solidFill>
              </a:rPr>
              <a:t>27 randomized trials with 10,187 patients</a:t>
            </a:r>
          </a:p>
          <a:p>
            <a:pPr fontAlgn="base">
              <a:buFont typeface="Wingdings" panose="05000000000000000000" pitchFamily="2" charset="2"/>
              <a:buChar char="§"/>
            </a:pPr>
            <a:r>
              <a:rPr lang="en-US" dirty="0" smtClean="0">
                <a:solidFill>
                  <a:schemeClr val="tx1"/>
                </a:solidFill>
              </a:rPr>
              <a:t>IV t-PA in 12 trials with 7,012 patients</a:t>
            </a:r>
          </a:p>
        </p:txBody>
      </p:sp>
      <p:pic>
        <p:nvPicPr>
          <p:cNvPr id="7" name="Picture 6"/>
          <p:cNvPicPr>
            <a:picLocks noChangeAspect="1"/>
          </p:cNvPicPr>
          <p:nvPr/>
        </p:nvPicPr>
        <p:blipFill>
          <a:blip r:embed="rId3"/>
          <a:stretch>
            <a:fillRect/>
          </a:stretch>
        </p:blipFill>
        <p:spPr>
          <a:xfrm>
            <a:off x="4580436" y="1623733"/>
            <a:ext cx="7448550" cy="5010150"/>
          </a:xfrm>
          <a:prstGeom prst="rect">
            <a:avLst/>
          </a:prstGeom>
          <a:ln w="38100" cmpd="dbl">
            <a:solidFill>
              <a:schemeClr val="bg2">
                <a:lumMod val="50000"/>
              </a:schemeClr>
            </a:solidFill>
          </a:ln>
        </p:spPr>
      </p:pic>
      <p:pic>
        <p:nvPicPr>
          <p:cNvPr id="9" name="Picture 8"/>
          <p:cNvPicPr>
            <a:picLocks noChangeAspect="1"/>
          </p:cNvPicPr>
          <p:nvPr/>
        </p:nvPicPr>
        <p:blipFill>
          <a:blip r:embed="rId4"/>
          <a:stretch>
            <a:fillRect/>
          </a:stretch>
        </p:blipFill>
        <p:spPr>
          <a:xfrm>
            <a:off x="195517" y="4722556"/>
            <a:ext cx="6667500" cy="1924050"/>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6431068" y="245269"/>
            <a:ext cx="5597918" cy="4406040"/>
          </a:xfrm>
          <a:prstGeom prst="rect">
            <a:avLst/>
          </a:prstGeom>
          <a:ln w="28575" cap="sq" cmpd="sng">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18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7689" y="204916"/>
            <a:ext cx="5551830" cy="696766"/>
          </a:xfrm>
          <a:ln w="19050">
            <a:solidFill>
              <a:schemeClr val="bg2">
                <a:lumMod val="75000"/>
              </a:schemeClr>
            </a:solidFill>
          </a:ln>
        </p:spPr>
        <p:txBody>
          <a:bodyPr>
            <a:normAutofit fontScale="90000"/>
          </a:bodyPr>
          <a:lstStyle/>
          <a:p>
            <a:r>
              <a:rPr lang="en-US" b="1" dirty="0" smtClean="0">
                <a:solidFill>
                  <a:schemeClr val="bg2"/>
                </a:solidFill>
              </a:rPr>
              <a:t>Cochrane review </a:t>
            </a:r>
            <a:r>
              <a:rPr lang="en-US" dirty="0" smtClean="0">
                <a:solidFill>
                  <a:schemeClr val="bg2"/>
                </a:solidFill>
              </a:rPr>
              <a:t>-2014</a:t>
            </a:r>
            <a:endParaRPr lang="en-US" b="1" dirty="0"/>
          </a:p>
        </p:txBody>
      </p:sp>
      <p:pic>
        <p:nvPicPr>
          <p:cNvPr id="9" name="Picture 8"/>
          <p:cNvPicPr>
            <a:picLocks noChangeAspect="1"/>
          </p:cNvPicPr>
          <p:nvPr/>
        </p:nvPicPr>
        <p:blipFill>
          <a:blip r:embed="rId3"/>
          <a:stretch>
            <a:fillRect/>
          </a:stretch>
        </p:blipFill>
        <p:spPr>
          <a:xfrm>
            <a:off x="339401" y="1066508"/>
            <a:ext cx="7582290" cy="537009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3185237" y="1066508"/>
            <a:ext cx="7582290" cy="537009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4772024" y="1066508"/>
            <a:ext cx="7219950" cy="53700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777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772" y="3588037"/>
            <a:ext cx="2882772" cy="722183"/>
          </a:xfrm>
        </p:spPr>
        <p:txBody>
          <a:bodyPr>
            <a:normAutofit fontScale="90000"/>
          </a:bodyPr>
          <a:lstStyle/>
          <a:p>
            <a:pPr algn="ctr"/>
            <a:r>
              <a:rPr lang="en-US" sz="2400" dirty="0" smtClean="0"/>
              <a:t>Evidence biased </a:t>
            </a:r>
            <a:br>
              <a:rPr lang="en-US" sz="2400" dirty="0" smtClean="0"/>
            </a:br>
            <a:r>
              <a:rPr lang="en-US" sz="2400" dirty="0" smtClean="0"/>
              <a:t>synthesis </a:t>
            </a:r>
            <a:endParaRPr lang="en-US" sz="2400" dirty="0"/>
          </a:p>
        </p:txBody>
      </p:sp>
      <p:sp>
        <p:nvSpPr>
          <p:cNvPr id="4" name="Title 1"/>
          <p:cNvSpPr txBox="1">
            <a:spLocks/>
          </p:cNvSpPr>
          <p:nvPr/>
        </p:nvSpPr>
        <p:spPr>
          <a:xfrm>
            <a:off x="2882772" y="342785"/>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based </a:t>
            </a:r>
            <a:br>
              <a:rPr lang="en-US" sz="2400" dirty="0" smtClean="0"/>
            </a:br>
            <a:r>
              <a:rPr lang="en-US" sz="2400" dirty="0" smtClean="0"/>
              <a:t>synthesis </a:t>
            </a:r>
            <a:endParaRPr lang="en-US" sz="2400" dirty="0"/>
          </a:p>
        </p:txBody>
      </p:sp>
      <p:sp>
        <p:nvSpPr>
          <p:cNvPr id="5" name="Title 1"/>
          <p:cNvSpPr txBox="1">
            <a:spLocks/>
          </p:cNvSpPr>
          <p:nvPr/>
        </p:nvSpPr>
        <p:spPr>
          <a:xfrm>
            <a:off x="0" y="3588037"/>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production</a:t>
            </a:r>
            <a:endParaRPr lang="en-US" sz="2400" dirty="0"/>
          </a:p>
        </p:txBody>
      </p:sp>
      <p:sp>
        <p:nvSpPr>
          <p:cNvPr id="6" name="Title 1"/>
          <p:cNvSpPr txBox="1">
            <a:spLocks/>
          </p:cNvSpPr>
          <p:nvPr/>
        </p:nvSpPr>
        <p:spPr>
          <a:xfrm>
            <a:off x="-103680" y="306788"/>
            <a:ext cx="2882772" cy="722183"/>
          </a:xfrm>
          <a:prstGeom prst="rect">
            <a:avLst/>
          </a:prstGeom>
          <a:effectLst/>
        </p:spPr>
        <p:txBody>
          <a:bodyPr vert="horz" lIns="91440" tIns="45720" rIns="91440" bIns="45720" rtlCol="0" anchor="ctr">
            <a:normAutofit fontScale="900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Evidence production</a:t>
            </a:r>
            <a:endParaRPr lang="en-US" sz="2400" dirty="0"/>
          </a:p>
        </p:txBody>
      </p:sp>
      <p:sp>
        <p:nvSpPr>
          <p:cNvPr id="7" name="Title 1"/>
          <p:cNvSpPr txBox="1">
            <a:spLocks/>
          </p:cNvSpPr>
          <p:nvPr/>
        </p:nvSpPr>
        <p:spPr>
          <a:xfrm>
            <a:off x="5869224" y="347817"/>
            <a:ext cx="2882772" cy="722183"/>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guidelines</a:t>
            </a:r>
            <a:endParaRPr lang="en-US" sz="2400" dirty="0"/>
          </a:p>
        </p:txBody>
      </p:sp>
      <p:sp>
        <p:nvSpPr>
          <p:cNvPr id="8" name="Title 1"/>
          <p:cNvSpPr txBox="1">
            <a:spLocks/>
          </p:cNvSpPr>
          <p:nvPr/>
        </p:nvSpPr>
        <p:spPr>
          <a:xfrm>
            <a:off x="5869224" y="3588036"/>
            <a:ext cx="2882772" cy="722183"/>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guidelines</a:t>
            </a:r>
            <a:endParaRPr lang="en-US" sz="2400" dirty="0"/>
          </a:p>
        </p:txBody>
      </p:sp>
      <p:sp>
        <p:nvSpPr>
          <p:cNvPr id="9" name="Title 1"/>
          <p:cNvSpPr txBox="1">
            <a:spLocks/>
          </p:cNvSpPr>
          <p:nvPr/>
        </p:nvSpPr>
        <p:spPr>
          <a:xfrm>
            <a:off x="8855677" y="3588036"/>
            <a:ext cx="2882772" cy="722183"/>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Clinical Practice</a:t>
            </a:r>
            <a:endParaRPr lang="en-US" sz="2400" dirty="0"/>
          </a:p>
        </p:txBody>
      </p:sp>
      <p:sp>
        <p:nvSpPr>
          <p:cNvPr id="10" name="Title 1"/>
          <p:cNvSpPr txBox="1">
            <a:spLocks/>
          </p:cNvSpPr>
          <p:nvPr/>
        </p:nvSpPr>
        <p:spPr>
          <a:xfrm>
            <a:off x="8855677" y="342784"/>
            <a:ext cx="2882772" cy="722183"/>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smtClean="0"/>
              <a:t>Clinical Practice</a:t>
            </a:r>
            <a:endParaRPr lang="en-US" sz="2400" dirty="0"/>
          </a:p>
        </p:txBody>
      </p:sp>
      <p:sp>
        <p:nvSpPr>
          <p:cNvPr id="11" name="Right Arrow 10"/>
          <p:cNvSpPr/>
          <p:nvPr/>
        </p:nvSpPr>
        <p:spPr>
          <a:xfrm>
            <a:off x="8348342"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2530958"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771078" y="551475"/>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530958"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765543"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348342" y="3796727"/>
            <a:ext cx="403654" cy="304800"/>
          </a:xfrm>
          <a:prstGeom prst="rightArrow">
            <a:avLst/>
          </a:prstGeom>
          <a:solidFill>
            <a:schemeClr val="tx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71128" y="1234627"/>
            <a:ext cx="1669843" cy="2166971"/>
          </a:xfrm>
          <a:prstGeom prst="rect">
            <a:avLst/>
          </a:prstGeom>
          <a:ln w="9525" cmpd="sng">
            <a:solidFill>
              <a:srgbClr val="0A304A"/>
            </a:solid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053" y="1321807"/>
            <a:ext cx="2184019" cy="194923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053" y="4435581"/>
            <a:ext cx="2184019" cy="1949237"/>
          </a:xfrm>
          <a:prstGeom prst="rect">
            <a:avLst/>
          </a:prstGeom>
        </p:spPr>
      </p:pic>
      <p:pic>
        <p:nvPicPr>
          <p:cNvPr id="26" name="Picture 25"/>
          <p:cNvPicPr>
            <a:picLocks noChangeAspect="1"/>
          </p:cNvPicPr>
          <p:nvPr/>
        </p:nvPicPr>
        <p:blipFill>
          <a:blip r:embed="rId5"/>
          <a:stretch>
            <a:fillRect/>
          </a:stretch>
        </p:blipFill>
        <p:spPr>
          <a:xfrm>
            <a:off x="6352983" y="4451698"/>
            <a:ext cx="2352866" cy="2154962"/>
          </a:xfrm>
          <a:prstGeom prst="rect">
            <a:avLst/>
          </a:prstGeom>
          <a:ln w="9525" cmpd="sng">
            <a:solidFill>
              <a:srgbClr val="0A304A"/>
            </a:solidFill>
          </a:ln>
        </p:spPr>
      </p:pic>
      <p:pic>
        <p:nvPicPr>
          <p:cNvPr id="27" name="Picture 26"/>
          <p:cNvPicPr>
            <a:picLocks noChangeAspect="1"/>
          </p:cNvPicPr>
          <p:nvPr/>
        </p:nvPicPr>
        <p:blipFill>
          <a:blip r:embed="rId6"/>
          <a:stretch>
            <a:fillRect/>
          </a:stretch>
        </p:blipFill>
        <p:spPr>
          <a:xfrm>
            <a:off x="2488473" y="1237664"/>
            <a:ext cx="3394562" cy="2165123"/>
          </a:xfrm>
          <a:prstGeom prst="rect">
            <a:avLst/>
          </a:prstGeom>
          <a:ln w="9525" cmpd="sng">
            <a:solidFill>
              <a:srgbClr val="0A304A"/>
            </a:solidFill>
          </a:ln>
        </p:spPr>
      </p:pic>
      <p:pic>
        <p:nvPicPr>
          <p:cNvPr id="29" name="Picture 28"/>
          <p:cNvPicPr>
            <a:picLocks noChangeAspect="1"/>
          </p:cNvPicPr>
          <p:nvPr/>
        </p:nvPicPr>
        <p:blipFill>
          <a:blip r:embed="rId6"/>
          <a:stretch>
            <a:fillRect/>
          </a:stretch>
        </p:blipFill>
        <p:spPr>
          <a:xfrm>
            <a:off x="2488473" y="4435581"/>
            <a:ext cx="3394562" cy="2165123"/>
          </a:xfrm>
          <a:prstGeom prst="rect">
            <a:avLst/>
          </a:prstGeom>
          <a:ln w="9525" cmpd="sng">
            <a:solidFill>
              <a:srgbClr val="0A304A"/>
            </a:solidFill>
          </a:ln>
        </p:spPr>
      </p:pic>
      <p:pic>
        <p:nvPicPr>
          <p:cNvPr id="25" name="Picture 24"/>
          <p:cNvPicPr>
            <a:picLocks noChangeAspect="1"/>
          </p:cNvPicPr>
          <p:nvPr/>
        </p:nvPicPr>
        <p:blipFill>
          <a:blip r:embed="rId5"/>
          <a:stretch>
            <a:fillRect/>
          </a:stretch>
        </p:blipFill>
        <p:spPr>
          <a:xfrm>
            <a:off x="6337848" y="1238663"/>
            <a:ext cx="2361573" cy="2162936"/>
          </a:xfrm>
          <a:prstGeom prst="rect">
            <a:avLst/>
          </a:prstGeom>
          <a:ln w="9525" cmpd="sng">
            <a:solidFill>
              <a:srgbClr val="0A304A"/>
            </a:solidFill>
          </a:ln>
        </p:spPr>
      </p:pic>
      <p:sp>
        <p:nvSpPr>
          <p:cNvPr id="17" name="Oval 16"/>
          <p:cNvSpPr/>
          <p:nvPr/>
        </p:nvSpPr>
        <p:spPr>
          <a:xfrm>
            <a:off x="4518717" y="3527430"/>
            <a:ext cx="1070919" cy="513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3"/>
          <a:stretch>
            <a:fillRect/>
          </a:stretch>
        </p:blipFill>
        <p:spPr>
          <a:xfrm>
            <a:off x="472333" y="4440907"/>
            <a:ext cx="1669843" cy="2166971"/>
          </a:xfrm>
          <a:prstGeom prst="rect">
            <a:avLst/>
          </a:prstGeom>
          <a:ln w="9525" cmpd="sng">
            <a:solidFill>
              <a:srgbClr val="0A304A"/>
            </a:solidFill>
          </a:ln>
        </p:spPr>
      </p:pic>
    </p:spTree>
    <p:extLst>
      <p:ext uri="{BB962C8B-B14F-4D97-AF65-F5344CB8AC3E}">
        <p14:creationId xmlns:p14="http://schemas.microsoft.com/office/powerpoint/2010/main" val="20472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58382" y="971177"/>
            <a:ext cx="10283148" cy="3556000"/>
          </a:xfrm>
          <a:prstGeom prst="rect">
            <a:avLst/>
          </a:prstGeom>
        </p:spPr>
        <p:txBody>
          <a:bodyPr vert="horz" lIns="91440" tIns="45720" rIns="91440" bIns="45720" rtlCol="0" anchor="ctr">
            <a:normAutofit fontScale="25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10400" dirty="0" smtClean="0"/>
              <a:t>BIAS = systematic error = deviation of results or inferences from the truth, or processes leading to such deviation</a:t>
            </a:r>
          </a:p>
          <a:p>
            <a:pPr marL="0" indent="0">
              <a:buNone/>
            </a:pPr>
            <a:endParaRPr lang="en-US" sz="10400" dirty="0" smtClean="0"/>
          </a:p>
          <a:p>
            <a:r>
              <a:rPr lang="en-US" sz="10400" dirty="0" smtClean="0"/>
              <a:t>When your </a:t>
            </a:r>
            <a:r>
              <a:rPr lang="en-US" sz="10400" dirty="0"/>
              <a:t>interpretation is skewed we call it BIAS. </a:t>
            </a:r>
            <a:endParaRPr lang="en-US" sz="10400" dirty="0" smtClean="0"/>
          </a:p>
          <a:p>
            <a:pPr marL="0" indent="0">
              <a:buNone/>
            </a:pPr>
            <a:endParaRPr lang="en-US" sz="5600" dirty="0" smtClean="0"/>
          </a:p>
          <a:p>
            <a:r>
              <a:rPr lang="en-US" sz="10400" dirty="0" smtClean="0"/>
              <a:t>When </a:t>
            </a:r>
            <a:r>
              <a:rPr lang="en-US" sz="10400" dirty="0"/>
              <a:t>your presentation is skewed we call it </a:t>
            </a:r>
            <a:r>
              <a:rPr lang="en-US" sz="10400" dirty="0" smtClean="0"/>
              <a:t>SPIN.</a:t>
            </a:r>
          </a:p>
          <a:p>
            <a:pPr marL="0" indent="0">
              <a:buNone/>
            </a:pPr>
            <a:endParaRPr lang="en-US" sz="8000" dirty="0" smtClean="0"/>
          </a:p>
          <a:p>
            <a:endParaRPr lang="en-US" sz="3200" dirty="0"/>
          </a:p>
        </p:txBody>
      </p:sp>
      <p:sp>
        <p:nvSpPr>
          <p:cNvPr id="3" name="Title 2"/>
          <p:cNvSpPr>
            <a:spLocks noGrp="1"/>
          </p:cNvSpPr>
          <p:nvPr>
            <p:ph type="title"/>
          </p:nvPr>
        </p:nvSpPr>
        <p:spPr>
          <a:xfrm>
            <a:off x="3151188" y="971177"/>
            <a:ext cx="5830888" cy="4743450"/>
          </a:xfrm>
          <a:solidFill>
            <a:schemeClr val="bg2"/>
          </a:solidFill>
          <a:ln w="76200">
            <a:solidFill>
              <a:srgbClr val="FF0000"/>
            </a:solidFill>
          </a:ln>
        </p:spPr>
        <p:txBody>
          <a:bodyPr>
            <a:normAutofit/>
          </a:bodyPr>
          <a:lstStyle/>
          <a:p>
            <a:r>
              <a:rPr lang="en-US" sz="6600" cap="none" dirty="0" smtClean="0">
                <a:solidFill>
                  <a:srgbClr val="FFFF00"/>
                </a:solidFill>
              </a:rPr>
              <a:t>S</a:t>
            </a:r>
            <a:r>
              <a:rPr lang="en-US" sz="6600" cap="none" dirty="0" smtClean="0"/>
              <a:t>tatistical</a:t>
            </a:r>
            <a:br>
              <a:rPr lang="en-US" sz="6600" cap="none" dirty="0" smtClean="0"/>
            </a:br>
            <a:r>
              <a:rPr lang="en-US" sz="6600" cap="none" dirty="0" smtClean="0">
                <a:solidFill>
                  <a:srgbClr val="FFFF00"/>
                </a:solidFill>
              </a:rPr>
              <a:t>P</a:t>
            </a:r>
            <a:r>
              <a:rPr lang="en-US" sz="6600" cap="none" dirty="0" smtClean="0"/>
              <a:t>resentation</a:t>
            </a:r>
            <a:br>
              <a:rPr lang="en-US" sz="6600" cap="none" dirty="0" smtClean="0"/>
            </a:br>
            <a:r>
              <a:rPr lang="en-US" sz="6600" cap="none" dirty="0" smtClean="0">
                <a:solidFill>
                  <a:srgbClr val="FFFF00"/>
                </a:solidFill>
              </a:rPr>
              <a:t>I</a:t>
            </a:r>
            <a:r>
              <a:rPr lang="en-US" sz="6600" cap="none" dirty="0" smtClean="0"/>
              <a:t>nfluencing</a:t>
            </a:r>
            <a:br>
              <a:rPr lang="en-US" sz="6600" cap="none" dirty="0" smtClean="0"/>
            </a:br>
            <a:r>
              <a:rPr lang="en-US" sz="6600" cap="none" dirty="0" smtClean="0">
                <a:solidFill>
                  <a:srgbClr val="FFFF00"/>
                </a:solidFill>
              </a:rPr>
              <a:t>N</a:t>
            </a:r>
            <a:r>
              <a:rPr lang="en-US" sz="6600" cap="none" dirty="0" smtClean="0"/>
              <a:t>eurology</a:t>
            </a:r>
            <a:endParaRPr lang="en-US" sz="6600" cap="none" dirty="0">
              <a:latin typeface="Baskerville Old Face" panose="02020602080505020303" pitchFamily="18" charset="0"/>
              <a:cs typeface="Arial" panose="020B0604020202020204" pitchFamily="34" charset="0"/>
            </a:endParaRPr>
          </a:p>
        </p:txBody>
      </p:sp>
    </p:spTree>
    <p:extLst>
      <p:ext uri="{BB962C8B-B14F-4D97-AF65-F5344CB8AC3E}">
        <p14:creationId xmlns:p14="http://schemas.microsoft.com/office/powerpoint/2010/main" val="80307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73" y="625598"/>
            <a:ext cx="8534400" cy="1507067"/>
          </a:xfrm>
        </p:spPr>
        <p:txBody>
          <a:bodyPr>
            <a:normAutofit/>
          </a:bodyPr>
          <a:lstStyle/>
          <a:p>
            <a:r>
              <a:rPr lang="en-US" dirty="0" smtClean="0"/>
              <a:t>Spinning:  Good for exercise, not good for communication.</a:t>
            </a:r>
            <a:endParaRPr lang="en-US" dirty="0"/>
          </a:p>
        </p:txBody>
      </p:sp>
      <p:pic>
        <p:nvPicPr>
          <p:cNvPr id="6" name="Picture 2" descr="http://www.southdownsleisure.co.uk/wp-content/uploads/2014/06/Spinning-Class-with-instru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392" y="2248657"/>
            <a:ext cx="6567333" cy="430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14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17" y="4174524"/>
            <a:ext cx="8534400" cy="2130652"/>
          </a:xfrm>
        </p:spPr>
        <p:txBody>
          <a:bodyPr>
            <a:normAutofit/>
          </a:bodyPr>
          <a:lstStyle/>
          <a:p>
            <a:r>
              <a:rPr lang="en-US" sz="2800" dirty="0" smtClean="0">
                <a:solidFill>
                  <a:schemeClr val="tx1"/>
                </a:solidFill>
              </a:rPr>
              <a:t>The evidence regarding use of thrombolysis, especially 3+ hours after stroke, is limited, inconsistent, </a:t>
            </a:r>
            <a:r>
              <a:rPr lang="en-US" sz="2800" dirty="0">
                <a:solidFill>
                  <a:schemeClr val="tx1"/>
                </a:solidFill>
              </a:rPr>
              <a:t>and </a:t>
            </a:r>
            <a:r>
              <a:rPr lang="en-US" sz="2800" dirty="0" smtClean="0">
                <a:solidFill>
                  <a:schemeClr val="tx1"/>
                </a:solidFill>
              </a:rPr>
              <a:t>uncertain.</a:t>
            </a:r>
            <a:endParaRPr lang="en-US" sz="28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472" y="580535"/>
            <a:ext cx="3816381" cy="3574677"/>
          </a:xfrm>
          <a:prstGeom prst="rect">
            <a:avLst/>
          </a:prstGeom>
        </p:spPr>
      </p:pic>
      <p:sp>
        <p:nvSpPr>
          <p:cNvPr id="5" name="TextBox 4"/>
          <p:cNvSpPr txBox="1"/>
          <p:nvPr/>
        </p:nvSpPr>
        <p:spPr>
          <a:xfrm>
            <a:off x="3978070" y="2087625"/>
            <a:ext cx="1268401" cy="877163"/>
          </a:xfrm>
          <a:prstGeom prst="rect">
            <a:avLst/>
          </a:prstGeom>
          <a:noFill/>
        </p:spPr>
        <p:txBody>
          <a:bodyPr wrap="square" rtlCol="0">
            <a:spAutoFit/>
          </a:bodyPr>
          <a:lstStyle/>
          <a:p>
            <a:pPr algn="ctr"/>
            <a:r>
              <a:rPr lang="en-US" sz="1700" dirty="0" smtClean="0"/>
              <a:t>No or uncertain benefit</a:t>
            </a:r>
            <a:endParaRPr lang="en-US" sz="1700" dirty="0"/>
          </a:p>
        </p:txBody>
      </p:sp>
      <p:sp>
        <p:nvSpPr>
          <p:cNvPr id="6" name="Title 1"/>
          <p:cNvSpPr>
            <a:spLocks noGrp="1"/>
          </p:cNvSpPr>
          <p:nvPr>
            <p:ph type="title"/>
          </p:nvPr>
        </p:nvSpPr>
        <p:spPr>
          <a:xfrm>
            <a:off x="4588301" y="0"/>
            <a:ext cx="3130552" cy="1000561"/>
          </a:xfrm>
        </p:spPr>
        <p:txBody>
          <a:bodyPr/>
          <a:lstStyle/>
          <a:p>
            <a:r>
              <a:rPr lang="en-US" dirty="0" smtClean="0"/>
              <a:t>THE TRUTH</a:t>
            </a:r>
            <a:endParaRPr lang="en-US" dirty="0"/>
          </a:p>
        </p:txBody>
      </p:sp>
    </p:spTree>
    <p:extLst>
      <p:ext uri="{BB962C8B-B14F-4D97-AF65-F5344CB8AC3E}">
        <p14:creationId xmlns:p14="http://schemas.microsoft.com/office/powerpoint/2010/main" val="27105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50507"/>
            <a:ext cx="4289004" cy="1030513"/>
          </a:xfrm>
        </p:spPr>
        <p:txBody>
          <a:bodyPr>
            <a:noAutofit/>
          </a:bodyPr>
          <a:lstStyle/>
          <a:p>
            <a:r>
              <a:rPr lang="en-US" sz="4800" dirty="0" smtClean="0">
                <a:solidFill>
                  <a:schemeClr val="bg2"/>
                </a:solidFill>
              </a:rPr>
              <a:t>Questions?</a:t>
            </a:r>
            <a:endParaRPr lang="en-US" sz="4800" dirty="0">
              <a:solidFill>
                <a:schemeClr val="bg2"/>
              </a:solidFill>
            </a:endParaRPr>
          </a:p>
        </p:txBody>
      </p:sp>
      <p:sp>
        <p:nvSpPr>
          <p:cNvPr id="3" name="Content Placeholder 2"/>
          <p:cNvSpPr>
            <a:spLocks noGrp="1"/>
          </p:cNvSpPr>
          <p:nvPr>
            <p:ph idx="1"/>
          </p:nvPr>
        </p:nvSpPr>
        <p:spPr>
          <a:xfrm>
            <a:off x="684212" y="3769567"/>
            <a:ext cx="8709170" cy="2099043"/>
          </a:xfrm>
        </p:spPr>
        <p:txBody>
          <a:bodyPr>
            <a:normAutofit/>
          </a:bodyPr>
          <a:lstStyle/>
          <a:p>
            <a:pPr marL="0" indent="0">
              <a:buNone/>
            </a:pPr>
            <a:r>
              <a:rPr lang="en-US" sz="4000" dirty="0" smtClean="0">
                <a:solidFill>
                  <a:schemeClr val="tx1"/>
                </a:solidFill>
              </a:rPr>
              <a:t>Brian S. Alper, MD, MSPH, FAAFP</a:t>
            </a:r>
          </a:p>
          <a:p>
            <a:pPr marL="0" indent="0">
              <a:buNone/>
            </a:pPr>
            <a:r>
              <a:rPr lang="en-US" sz="4000" dirty="0" smtClean="0">
                <a:solidFill>
                  <a:schemeClr val="tx1"/>
                </a:solidFill>
              </a:rPr>
              <a:t>balper@ebsco.com</a:t>
            </a:r>
            <a:endParaRPr lang="en-US" sz="4000" dirty="0">
              <a:solidFill>
                <a:schemeClr val="tx1"/>
              </a:solidFill>
            </a:endParaRPr>
          </a:p>
        </p:txBody>
      </p:sp>
    </p:spTree>
    <p:extLst>
      <p:ext uri="{BB962C8B-B14F-4D97-AF65-F5344CB8AC3E}">
        <p14:creationId xmlns:p14="http://schemas.microsoft.com/office/powerpoint/2010/main" val="1287260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417" y="4422629"/>
            <a:ext cx="8534400" cy="2031959"/>
          </a:xfrm>
        </p:spPr>
        <p:txBody>
          <a:bodyPr>
            <a:normAutofit/>
          </a:bodyPr>
          <a:lstStyle/>
          <a:p>
            <a:r>
              <a:rPr lang="en-US" sz="2800" dirty="0" smtClean="0">
                <a:solidFill>
                  <a:schemeClr val="tx1"/>
                </a:solidFill>
              </a:rPr>
              <a:t>The evidence regarding use of thrombolysis, especially 3+ hours after stroke, is limited, inconsistent, </a:t>
            </a:r>
            <a:r>
              <a:rPr lang="en-US" sz="2800" dirty="0">
                <a:solidFill>
                  <a:schemeClr val="tx1"/>
                </a:solidFill>
              </a:rPr>
              <a:t>and </a:t>
            </a:r>
            <a:r>
              <a:rPr lang="en-US" sz="2800" dirty="0" smtClean="0">
                <a:solidFill>
                  <a:schemeClr val="tx1"/>
                </a:solidFill>
              </a:rPr>
              <a:t>uncertain BUT </a:t>
            </a:r>
            <a:r>
              <a:rPr lang="en-US" sz="2800" dirty="0">
                <a:solidFill>
                  <a:schemeClr val="tx1"/>
                </a:solidFill>
              </a:rPr>
              <a:t>the harm is </a:t>
            </a:r>
            <a:r>
              <a:rPr lang="en-US" sz="2800" dirty="0" smtClean="0">
                <a:solidFill>
                  <a:schemeClr val="tx1"/>
                </a:solidFill>
              </a:rPr>
              <a:t>established.</a:t>
            </a:r>
            <a:endParaRPr lang="en-US" sz="28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472" y="580535"/>
            <a:ext cx="3816381" cy="3574677"/>
          </a:xfrm>
          <a:prstGeom prst="rect">
            <a:avLst/>
          </a:prstGeom>
        </p:spPr>
      </p:pic>
      <p:sp>
        <p:nvSpPr>
          <p:cNvPr id="5" name="TextBox 4"/>
          <p:cNvSpPr txBox="1"/>
          <p:nvPr/>
        </p:nvSpPr>
        <p:spPr>
          <a:xfrm>
            <a:off x="6329099" y="2097910"/>
            <a:ext cx="1381854" cy="877163"/>
          </a:xfrm>
          <a:prstGeom prst="rect">
            <a:avLst/>
          </a:prstGeom>
          <a:noFill/>
        </p:spPr>
        <p:txBody>
          <a:bodyPr wrap="square" rtlCol="0">
            <a:spAutoFit/>
          </a:bodyPr>
          <a:lstStyle/>
          <a:p>
            <a:pPr algn="ctr"/>
            <a:r>
              <a:rPr lang="en-US" sz="1700" dirty="0" smtClean="0"/>
              <a:t>1 in 44 have fatal bleeding</a:t>
            </a:r>
            <a:endParaRPr lang="en-US" sz="1700" dirty="0"/>
          </a:p>
        </p:txBody>
      </p:sp>
      <p:sp>
        <p:nvSpPr>
          <p:cNvPr id="7" name="TextBox 6"/>
          <p:cNvSpPr txBox="1"/>
          <p:nvPr/>
        </p:nvSpPr>
        <p:spPr>
          <a:xfrm>
            <a:off x="3962950" y="2087625"/>
            <a:ext cx="1268401" cy="877163"/>
          </a:xfrm>
          <a:prstGeom prst="rect">
            <a:avLst/>
          </a:prstGeom>
          <a:noFill/>
        </p:spPr>
        <p:txBody>
          <a:bodyPr wrap="square" rtlCol="0">
            <a:spAutoFit/>
          </a:bodyPr>
          <a:lstStyle/>
          <a:p>
            <a:pPr algn="ctr"/>
            <a:r>
              <a:rPr lang="en-US" sz="1700" dirty="0" smtClean="0"/>
              <a:t>No or uncertain benefit</a:t>
            </a:r>
            <a:endParaRPr lang="en-US" sz="1700" dirty="0"/>
          </a:p>
        </p:txBody>
      </p:sp>
      <p:sp>
        <p:nvSpPr>
          <p:cNvPr id="6" name="Title 1"/>
          <p:cNvSpPr>
            <a:spLocks noGrp="1"/>
          </p:cNvSpPr>
          <p:nvPr>
            <p:ph type="title"/>
          </p:nvPr>
        </p:nvSpPr>
        <p:spPr>
          <a:xfrm>
            <a:off x="4588301" y="0"/>
            <a:ext cx="3130552" cy="1000561"/>
          </a:xfrm>
        </p:spPr>
        <p:txBody>
          <a:bodyPr/>
          <a:lstStyle/>
          <a:p>
            <a:r>
              <a:rPr lang="en-US" dirty="0" smtClean="0"/>
              <a:t>THE TRUTH</a:t>
            </a:r>
            <a:endParaRPr lang="en-US" dirty="0"/>
          </a:p>
        </p:txBody>
      </p:sp>
    </p:spTree>
    <p:extLst>
      <p:ext uri="{BB962C8B-B14F-4D97-AF65-F5344CB8AC3E}">
        <p14:creationId xmlns:p14="http://schemas.microsoft.com/office/powerpoint/2010/main" val="182008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969" y="528528"/>
            <a:ext cx="3610367" cy="3634679"/>
          </a:xfrm>
          <a:prstGeom prst="rect">
            <a:avLst/>
          </a:prstGeom>
        </p:spPr>
      </p:pic>
      <p:sp>
        <p:nvSpPr>
          <p:cNvPr id="8" name="TextBox 7"/>
          <p:cNvSpPr txBox="1"/>
          <p:nvPr/>
        </p:nvSpPr>
        <p:spPr>
          <a:xfrm>
            <a:off x="4083908" y="1558488"/>
            <a:ext cx="1268401" cy="877163"/>
          </a:xfrm>
          <a:prstGeom prst="rect">
            <a:avLst/>
          </a:prstGeom>
          <a:noFill/>
        </p:spPr>
        <p:txBody>
          <a:bodyPr wrap="square" rtlCol="0">
            <a:spAutoFit/>
          </a:bodyPr>
          <a:lstStyle/>
          <a:p>
            <a:pPr algn="ctr"/>
            <a:r>
              <a:rPr lang="en-US" sz="1700" dirty="0" smtClean="0"/>
              <a:t>No or uncertain benefit</a:t>
            </a:r>
            <a:endParaRPr lang="en-US" sz="1700" dirty="0"/>
          </a:p>
        </p:txBody>
      </p:sp>
      <p:sp>
        <p:nvSpPr>
          <p:cNvPr id="9" name="TextBox 8"/>
          <p:cNvSpPr txBox="1"/>
          <p:nvPr/>
        </p:nvSpPr>
        <p:spPr>
          <a:xfrm>
            <a:off x="6238382" y="2747993"/>
            <a:ext cx="1381854" cy="877163"/>
          </a:xfrm>
          <a:prstGeom prst="rect">
            <a:avLst/>
          </a:prstGeom>
          <a:noFill/>
        </p:spPr>
        <p:txBody>
          <a:bodyPr wrap="square" rtlCol="0">
            <a:spAutoFit/>
          </a:bodyPr>
          <a:lstStyle/>
          <a:p>
            <a:pPr algn="ctr"/>
            <a:r>
              <a:rPr lang="en-US" sz="1700" dirty="0" smtClean="0"/>
              <a:t>1 in 44 have fatal bleeding</a:t>
            </a:r>
            <a:endParaRPr lang="en-US" sz="1700" dirty="0"/>
          </a:p>
        </p:txBody>
      </p:sp>
      <p:sp>
        <p:nvSpPr>
          <p:cNvPr id="10" name="Content Placeholder 2"/>
          <p:cNvSpPr>
            <a:spLocks noGrp="1"/>
          </p:cNvSpPr>
          <p:nvPr>
            <p:ph idx="1"/>
          </p:nvPr>
        </p:nvSpPr>
        <p:spPr>
          <a:xfrm>
            <a:off x="570417" y="4422629"/>
            <a:ext cx="8534400" cy="2031959"/>
          </a:xfrm>
        </p:spPr>
        <p:txBody>
          <a:bodyPr>
            <a:normAutofit/>
          </a:bodyPr>
          <a:lstStyle/>
          <a:p>
            <a:r>
              <a:rPr lang="en-US" sz="2800" dirty="0" smtClean="0">
                <a:solidFill>
                  <a:schemeClr val="tx1"/>
                </a:solidFill>
              </a:rPr>
              <a:t>The evidence regarding use of thrombolysis, especially 3+ hours after stroke, is limited, inconsistent, </a:t>
            </a:r>
            <a:r>
              <a:rPr lang="en-US" sz="2800" dirty="0">
                <a:solidFill>
                  <a:schemeClr val="tx1"/>
                </a:solidFill>
              </a:rPr>
              <a:t>and </a:t>
            </a:r>
            <a:r>
              <a:rPr lang="en-US" sz="2800" dirty="0" smtClean="0">
                <a:solidFill>
                  <a:schemeClr val="tx1"/>
                </a:solidFill>
              </a:rPr>
              <a:t>uncertain BUT </a:t>
            </a:r>
            <a:r>
              <a:rPr lang="en-US" sz="2800" dirty="0">
                <a:solidFill>
                  <a:schemeClr val="tx1"/>
                </a:solidFill>
              </a:rPr>
              <a:t>the harm is </a:t>
            </a:r>
            <a:r>
              <a:rPr lang="en-US" sz="2800" dirty="0" smtClean="0">
                <a:solidFill>
                  <a:schemeClr val="tx1"/>
                </a:solidFill>
              </a:rPr>
              <a:t>established.</a:t>
            </a:r>
            <a:endParaRPr lang="en-US" sz="2800" dirty="0">
              <a:solidFill>
                <a:schemeClr val="tx1"/>
              </a:solidFill>
            </a:endParaRPr>
          </a:p>
        </p:txBody>
      </p:sp>
      <p:sp>
        <p:nvSpPr>
          <p:cNvPr id="6" name="Title 1"/>
          <p:cNvSpPr>
            <a:spLocks noGrp="1"/>
          </p:cNvSpPr>
          <p:nvPr>
            <p:ph type="title"/>
          </p:nvPr>
        </p:nvSpPr>
        <p:spPr>
          <a:xfrm>
            <a:off x="4588301" y="0"/>
            <a:ext cx="3130552" cy="1000561"/>
          </a:xfrm>
        </p:spPr>
        <p:txBody>
          <a:bodyPr/>
          <a:lstStyle/>
          <a:p>
            <a:r>
              <a:rPr lang="en-US" dirty="0" smtClean="0"/>
              <a:t>THE TRUTH</a:t>
            </a:r>
            <a:endParaRPr lang="en-US" dirty="0"/>
          </a:p>
        </p:txBody>
      </p:sp>
    </p:spTree>
    <p:extLst>
      <p:ext uri="{BB962C8B-B14F-4D97-AF65-F5344CB8AC3E}">
        <p14:creationId xmlns:p14="http://schemas.microsoft.com/office/powerpoint/2010/main" val="2021300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63" y="122023"/>
            <a:ext cx="1383102" cy="691978"/>
          </a:xfrm>
        </p:spPr>
        <p:txBody>
          <a:bodyPr>
            <a:noAutofit/>
          </a:bodyPr>
          <a:lstStyle/>
          <a:p>
            <a:r>
              <a:rPr lang="en-US" sz="4800" dirty="0">
                <a:solidFill>
                  <a:schemeClr val="bg2"/>
                </a:solidFill>
              </a:rPr>
              <a:t>but</a:t>
            </a:r>
            <a:endParaRPr lang="en-US" sz="4800" dirty="0"/>
          </a:p>
        </p:txBody>
      </p:sp>
      <p:sp>
        <p:nvSpPr>
          <p:cNvPr id="3" name="Content Placeholder 2"/>
          <p:cNvSpPr>
            <a:spLocks noGrp="1"/>
          </p:cNvSpPr>
          <p:nvPr>
            <p:ph idx="1"/>
          </p:nvPr>
        </p:nvSpPr>
        <p:spPr>
          <a:xfrm>
            <a:off x="1713941" y="252283"/>
            <a:ext cx="10543962" cy="1123435"/>
          </a:xfrm>
        </p:spPr>
        <p:txBody>
          <a:bodyPr>
            <a:normAutofit/>
          </a:bodyPr>
          <a:lstStyle/>
          <a:p>
            <a:r>
              <a:rPr lang="en-US" sz="2800" dirty="0">
                <a:solidFill>
                  <a:schemeClr val="tx1"/>
                </a:solidFill>
              </a:rPr>
              <a:t>None of the sources where you’d expect to find the best objective answer were providing this </a:t>
            </a:r>
            <a:r>
              <a:rPr lang="en-US" sz="2800" dirty="0" smtClean="0">
                <a:solidFill>
                  <a:schemeClr val="tx1"/>
                </a:solidFill>
              </a:rPr>
              <a:t>view.</a:t>
            </a:r>
            <a:endParaRPr lang="en-US" sz="2800" dirty="0">
              <a:solidFill>
                <a:schemeClr val="tx1"/>
              </a:solidFill>
            </a:endParaRPr>
          </a:p>
          <a:p>
            <a:endParaRPr lang="en-US" sz="2800" dirty="0"/>
          </a:p>
        </p:txBody>
      </p:sp>
      <p:pic>
        <p:nvPicPr>
          <p:cNvPr id="9" name="Picture 8"/>
          <p:cNvPicPr>
            <a:picLocks noChangeAspect="1"/>
          </p:cNvPicPr>
          <p:nvPr/>
        </p:nvPicPr>
        <p:blipFill>
          <a:blip r:embed="rId3"/>
          <a:stretch>
            <a:fillRect/>
          </a:stretch>
        </p:blipFill>
        <p:spPr>
          <a:xfrm>
            <a:off x="499727" y="1548683"/>
            <a:ext cx="2819400" cy="495300"/>
          </a:xfrm>
          <a:prstGeom prst="rect">
            <a:avLst/>
          </a:prstGeom>
          <a:ln w="38100" cap="sq" cmpd="dbl">
            <a:solidFill>
              <a:srgbClr val="0A304A"/>
            </a:solidFill>
            <a:prstDash val="solid"/>
            <a:miter lim="800000"/>
          </a:ln>
          <a:effectLst/>
        </p:spPr>
      </p:pic>
      <p:pic>
        <p:nvPicPr>
          <p:cNvPr id="10" name="Picture 9"/>
          <p:cNvPicPr>
            <a:picLocks noChangeAspect="1"/>
          </p:cNvPicPr>
          <p:nvPr/>
        </p:nvPicPr>
        <p:blipFill>
          <a:blip r:embed="rId4"/>
          <a:stretch>
            <a:fillRect/>
          </a:stretch>
        </p:blipFill>
        <p:spPr>
          <a:xfrm>
            <a:off x="1342687" y="2210572"/>
            <a:ext cx="8129459" cy="3398297"/>
          </a:xfrm>
          <a:prstGeom prst="rect">
            <a:avLst/>
          </a:prstGeom>
          <a:ln w="38100" cmpd="dbl">
            <a:solidFill>
              <a:srgbClr val="0A304A"/>
            </a:solidFill>
          </a:ln>
          <a:effectLst/>
        </p:spPr>
      </p:pic>
      <p:pic>
        <p:nvPicPr>
          <p:cNvPr id="11" name="Picture 10"/>
          <p:cNvPicPr>
            <a:picLocks noChangeAspect="1"/>
          </p:cNvPicPr>
          <p:nvPr/>
        </p:nvPicPr>
        <p:blipFill>
          <a:blip r:embed="rId5"/>
          <a:stretch>
            <a:fillRect/>
          </a:stretch>
        </p:blipFill>
        <p:spPr>
          <a:xfrm>
            <a:off x="3781688" y="5776973"/>
            <a:ext cx="8124825" cy="666750"/>
          </a:xfrm>
          <a:prstGeom prst="rect">
            <a:avLst/>
          </a:prstGeom>
          <a:ln w="38100" cap="sq" cmpd="sng">
            <a:solidFill>
              <a:srgbClr val="0A304A"/>
            </a:solidFill>
            <a:prstDash val="solid"/>
            <a:miter lim="800000"/>
          </a:ln>
          <a:effectLst/>
        </p:spPr>
      </p:pic>
    </p:spTree>
    <p:extLst>
      <p:ext uri="{BB962C8B-B14F-4D97-AF65-F5344CB8AC3E}">
        <p14:creationId xmlns:p14="http://schemas.microsoft.com/office/powerpoint/2010/main" val="1607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63" y="122023"/>
            <a:ext cx="1383102" cy="691978"/>
          </a:xfrm>
        </p:spPr>
        <p:txBody>
          <a:bodyPr>
            <a:noAutofit/>
          </a:bodyPr>
          <a:lstStyle/>
          <a:p>
            <a:r>
              <a:rPr lang="en-US" sz="4800" dirty="0">
                <a:solidFill>
                  <a:schemeClr val="bg2"/>
                </a:solidFill>
              </a:rPr>
              <a:t>but</a:t>
            </a:r>
            <a:endParaRPr lang="en-US" sz="4800" dirty="0"/>
          </a:p>
        </p:txBody>
      </p:sp>
      <p:sp>
        <p:nvSpPr>
          <p:cNvPr id="3" name="Content Placeholder 2"/>
          <p:cNvSpPr>
            <a:spLocks noGrp="1"/>
          </p:cNvSpPr>
          <p:nvPr>
            <p:ph idx="1"/>
          </p:nvPr>
        </p:nvSpPr>
        <p:spPr>
          <a:xfrm>
            <a:off x="1713941" y="252283"/>
            <a:ext cx="10543962" cy="1123435"/>
          </a:xfrm>
        </p:spPr>
        <p:txBody>
          <a:bodyPr>
            <a:normAutofit/>
          </a:bodyPr>
          <a:lstStyle/>
          <a:p>
            <a:r>
              <a:rPr lang="en-US" sz="2800" dirty="0">
                <a:solidFill>
                  <a:schemeClr val="tx1"/>
                </a:solidFill>
              </a:rPr>
              <a:t>None of the sources where you’d expect to find the best objective answer were providing this </a:t>
            </a:r>
            <a:r>
              <a:rPr lang="en-US" sz="2800" dirty="0" smtClean="0">
                <a:solidFill>
                  <a:schemeClr val="tx1"/>
                </a:solidFill>
              </a:rPr>
              <a:t>view.</a:t>
            </a:r>
            <a:endParaRPr lang="en-US" sz="2800" dirty="0">
              <a:solidFill>
                <a:schemeClr val="tx1"/>
              </a:solidFill>
            </a:endParaRPr>
          </a:p>
          <a:p>
            <a:endParaRPr lang="en-US" sz="2800" dirty="0"/>
          </a:p>
        </p:txBody>
      </p:sp>
      <p:pic>
        <p:nvPicPr>
          <p:cNvPr id="5" name="Picture 4"/>
          <p:cNvPicPr>
            <a:picLocks noChangeAspect="1"/>
          </p:cNvPicPr>
          <p:nvPr/>
        </p:nvPicPr>
        <p:blipFill>
          <a:blip r:embed="rId3"/>
          <a:stretch>
            <a:fillRect/>
          </a:stretch>
        </p:blipFill>
        <p:spPr>
          <a:xfrm>
            <a:off x="7957363" y="1290753"/>
            <a:ext cx="3922151" cy="3841922"/>
          </a:xfrm>
          <a:prstGeom prst="rect">
            <a:avLst/>
          </a:prstGeom>
          <a:ln w="38100" cmpd="dbl">
            <a:solidFill>
              <a:srgbClr val="0A304A"/>
            </a:solidFill>
          </a:ln>
        </p:spPr>
      </p:pic>
      <p:pic>
        <p:nvPicPr>
          <p:cNvPr id="6" name="Picture 5"/>
          <p:cNvPicPr>
            <a:picLocks noChangeAspect="1"/>
          </p:cNvPicPr>
          <p:nvPr/>
        </p:nvPicPr>
        <p:blipFill>
          <a:blip r:embed="rId4"/>
          <a:stretch>
            <a:fillRect/>
          </a:stretch>
        </p:blipFill>
        <p:spPr>
          <a:xfrm>
            <a:off x="349763" y="1315245"/>
            <a:ext cx="5919141" cy="3812189"/>
          </a:xfrm>
          <a:prstGeom prst="rect">
            <a:avLst/>
          </a:prstGeom>
          <a:ln w="38100" cmpd="dbl">
            <a:solidFill>
              <a:srgbClr val="0A304A"/>
            </a:solidFill>
          </a:ln>
        </p:spPr>
      </p:pic>
      <p:pic>
        <p:nvPicPr>
          <p:cNvPr id="7" name="Picture 6"/>
          <p:cNvPicPr>
            <a:picLocks noChangeAspect="1"/>
          </p:cNvPicPr>
          <p:nvPr/>
        </p:nvPicPr>
        <p:blipFill>
          <a:blip r:embed="rId5"/>
          <a:stretch>
            <a:fillRect/>
          </a:stretch>
        </p:blipFill>
        <p:spPr>
          <a:xfrm>
            <a:off x="909552" y="4220091"/>
            <a:ext cx="6772275" cy="361950"/>
          </a:xfrm>
          <a:prstGeom prst="rect">
            <a:avLst/>
          </a:prstGeom>
          <a:ln w="28575" cap="sq" cmpd="sng">
            <a:solidFill>
              <a:srgbClr val="0A304A"/>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5030393" y="5360644"/>
            <a:ext cx="6848475" cy="1343025"/>
          </a:xfrm>
          <a:prstGeom prst="rect">
            <a:avLst/>
          </a:prstGeom>
          <a:ln w="38100" cap="sq" cmpd="dbl">
            <a:solidFill>
              <a:schemeClr val="bg2">
                <a:lumMod val="50000"/>
              </a:schemeClr>
            </a:solidFill>
            <a:prstDash val="solid"/>
            <a:miter lim="800000"/>
          </a:ln>
          <a:effectLst/>
        </p:spPr>
      </p:pic>
    </p:spTree>
    <p:extLst>
      <p:ext uri="{BB962C8B-B14F-4D97-AF65-F5344CB8AC3E}">
        <p14:creationId xmlns:p14="http://schemas.microsoft.com/office/powerpoint/2010/main" val="10423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63" y="122023"/>
            <a:ext cx="1383102" cy="691978"/>
          </a:xfrm>
        </p:spPr>
        <p:txBody>
          <a:bodyPr>
            <a:noAutofit/>
          </a:bodyPr>
          <a:lstStyle/>
          <a:p>
            <a:r>
              <a:rPr lang="en-US" sz="4800" dirty="0">
                <a:solidFill>
                  <a:schemeClr val="bg2"/>
                </a:solidFill>
              </a:rPr>
              <a:t>but</a:t>
            </a:r>
            <a:endParaRPr lang="en-US" sz="4800" dirty="0"/>
          </a:p>
        </p:txBody>
      </p:sp>
      <p:sp>
        <p:nvSpPr>
          <p:cNvPr id="3" name="Content Placeholder 2"/>
          <p:cNvSpPr>
            <a:spLocks noGrp="1"/>
          </p:cNvSpPr>
          <p:nvPr>
            <p:ph idx="1"/>
          </p:nvPr>
        </p:nvSpPr>
        <p:spPr>
          <a:xfrm>
            <a:off x="1713941" y="252283"/>
            <a:ext cx="10543962" cy="1123435"/>
          </a:xfrm>
        </p:spPr>
        <p:txBody>
          <a:bodyPr>
            <a:normAutofit/>
          </a:bodyPr>
          <a:lstStyle/>
          <a:p>
            <a:r>
              <a:rPr lang="en-US" sz="2800" dirty="0">
                <a:solidFill>
                  <a:schemeClr val="tx1"/>
                </a:solidFill>
              </a:rPr>
              <a:t>None of the sources where you’d expect to find the best objective answer were providing this </a:t>
            </a:r>
            <a:r>
              <a:rPr lang="en-US" sz="2800" dirty="0" smtClean="0">
                <a:solidFill>
                  <a:schemeClr val="tx1"/>
                </a:solidFill>
              </a:rPr>
              <a:t>view.</a:t>
            </a:r>
            <a:endParaRPr lang="en-US" sz="2800" dirty="0">
              <a:solidFill>
                <a:schemeClr val="tx1"/>
              </a:solidFill>
            </a:endParaRPr>
          </a:p>
          <a:p>
            <a:endParaRPr lang="en-US" sz="2800" dirty="0"/>
          </a:p>
        </p:txBody>
      </p:sp>
      <p:pic>
        <p:nvPicPr>
          <p:cNvPr id="9" name="Picture 8"/>
          <p:cNvPicPr>
            <a:picLocks noChangeAspect="1"/>
          </p:cNvPicPr>
          <p:nvPr/>
        </p:nvPicPr>
        <p:blipFill>
          <a:blip r:embed="rId3"/>
          <a:stretch>
            <a:fillRect/>
          </a:stretch>
        </p:blipFill>
        <p:spPr>
          <a:xfrm>
            <a:off x="755315" y="1892601"/>
            <a:ext cx="10786872" cy="3898124"/>
          </a:xfrm>
          <a:prstGeom prst="rect">
            <a:avLst/>
          </a:prstGeom>
          <a:ln w="38100" cmpd="dbl">
            <a:solidFill>
              <a:schemeClr val="bg2">
                <a:lumMod val="50000"/>
              </a:schemeClr>
            </a:solidFill>
          </a:ln>
        </p:spPr>
      </p:pic>
    </p:spTree>
    <p:extLst>
      <p:ext uri="{BB962C8B-B14F-4D97-AF65-F5344CB8AC3E}">
        <p14:creationId xmlns:p14="http://schemas.microsoft.com/office/powerpoint/2010/main" val="2526978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2985</TotalTime>
  <Words>2838</Words>
  <Application>Microsoft Office PowerPoint</Application>
  <PresentationFormat>Widescreen</PresentationFormat>
  <Paragraphs>256</Paragraphs>
  <Slides>40</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Baskerville Old Face</vt:lpstr>
      <vt:lpstr>Calibri</vt:lpstr>
      <vt:lpstr>Century Gothic</vt:lpstr>
      <vt:lpstr>Wingdings</vt:lpstr>
      <vt:lpstr>Wingdings 3</vt:lpstr>
      <vt:lpstr>Slice</vt:lpstr>
      <vt:lpstr>PowerPoint Presentation</vt:lpstr>
      <vt:lpstr>COMPETING INTERESTS DISCLOSURES</vt:lpstr>
      <vt:lpstr>StrokE is common</vt:lpstr>
      <vt:lpstr>THE TRUTH</vt:lpstr>
      <vt:lpstr>THE TRUTH</vt:lpstr>
      <vt:lpstr>THE TRUTH</vt:lpstr>
      <vt:lpstr>but</vt:lpstr>
      <vt:lpstr>but</vt:lpstr>
      <vt:lpstr>but</vt:lpstr>
      <vt:lpstr>Therefore…</vt:lpstr>
      <vt:lpstr>How could this occur?</vt:lpstr>
      <vt:lpstr>Evidence biased  synthesis </vt:lpstr>
      <vt:lpstr>Ninds trial - 1995</vt:lpstr>
      <vt:lpstr>Atlantis trial - 1999</vt:lpstr>
      <vt:lpstr>ECASS III - 2008</vt:lpstr>
      <vt:lpstr>ECASS III - 2008</vt:lpstr>
      <vt:lpstr>ECASS III - 2008</vt:lpstr>
      <vt:lpstr>ECASS III – 2008</vt:lpstr>
      <vt:lpstr>PowerPoint Presentation</vt:lpstr>
      <vt:lpstr>ECASS III – 2008</vt:lpstr>
      <vt:lpstr>PowerPoint Presentation</vt:lpstr>
      <vt:lpstr>ECASS III - 2008</vt:lpstr>
      <vt:lpstr>NINDS, ATLANTIS, ECASS III</vt:lpstr>
      <vt:lpstr>IPD M-A – 2010</vt:lpstr>
      <vt:lpstr>IPD M-A – 2010</vt:lpstr>
      <vt:lpstr>IST-3 trial– 2012</vt:lpstr>
      <vt:lpstr>PowerPoint Presentation</vt:lpstr>
      <vt:lpstr>IST-3 trial– 2012 </vt:lpstr>
      <vt:lpstr>IPD M-A - 2010</vt:lpstr>
      <vt:lpstr>Lancet IPD meta-analysis - 2014</vt:lpstr>
      <vt:lpstr>IPD M-A - 2010</vt:lpstr>
      <vt:lpstr>PowerPoint Presentation</vt:lpstr>
      <vt:lpstr>PowerPoint Presentation</vt:lpstr>
      <vt:lpstr>PowerPoint Presentation</vt:lpstr>
      <vt:lpstr>Cochrane review - 2014</vt:lpstr>
      <vt:lpstr>Cochrane review -2014</vt:lpstr>
      <vt:lpstr>Evidence biased  synthesis </vt:lpstr>
      <vt:lpstr>Statistical Presentation Influencing Neurology</vt:lpstr>
      <vt:lpstr>Spinning:  Good for exercise, not good for communication.</vt:lpstr>
      <vt:lpstr>Questions?</vt:lpstr>
    </vt:vector>
  </TitlesOfParts>
  <Company>EBSCO Information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OVERtreatment due to biased evidence synthesis:</dc:title>
  <dc:creator>Corinne Colpitts</dc:creator>
  <cp:lastModifiedBy>Brian Alper MD</cp:lastModifiedBy>
  <cp:revision>195</cp:revision>
  <dcterms:created xsi:type="dcterms:W3CDTF">2015-08-18T18:36:39Z</dcterms:created>
  <dcterms:modified xsi:type="dcterms:W3CDTF">2015-10-30T15:46:50Z</dcterms:modified>
</cp:coreProperties>
</file>